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94"/>
  </p:notesMasterIdLst>
  <p:handoutMasterIdLst>
    <p:handoutMasterId r:id="rId95"/>
  </p:handoutMasterIdLst>
  <p:sldIdLst>
    <p:sldId id="262" r:id="rId5"/>
    <p:sldId id="259" r:id="rId6"/>
    <p:sldId id="263" r:id="rId7"/>
    <p:sldId id="264" r:id="rId8"/>
    <p:sldId id="265" r:id="rId9"/>
    <p:sldId id="266" r:id="rId10"/>
    <p:sldId id="267" r:id="rId11"/>
    <p:sldId id="268" r:id="rId12"/>
    <p:sldId id="269" r:id="rId13"/>
    <p:sldId id="270" r:id="rId14"/>
    <p:sldId id="271" r:id="rId15"/>
    <p:sldId id="272" r:id="rId16"/>
    <p:sldId id="273" r:id="rId17"/>
    <p:sldId id="274" r:id="rId18"/>
    <p:sldId id="275" r:id="rId19"/>
    <p:sldId id="278" r:id="rId20"/>
    <p:sldId id="276" r:id="rId21"/>
    <p:sldId id="277" r:id="rId22"/>
    <p:sldId id="279" r:id="rId23"/>
    <p:sldId id="280" r:id="rId24"/>
    <p:sldId id="281" r:id="rId25"/>
    <p:sldId id="282" r:id="rId26"/>
    <p:sldId id="283" r:id="rId27"/>
    <p:sldId id="284" r:id="rId28"/>
    <p:sldId id="287" r:id="rId29"/>
    <p:sldId id="288" r:id="rId30"/>
    <p:sldId id="289" r:id="rId31"/>
    <p:sldId id="285" r:id="rId32"/>
    <p:sldId id="286" r:id="rId33"/>
    <p:sldId id="290" r:id="rId34"/>
    <p:sldId id="291" r:id="rId35"/>
    <p:sldId id="292" r:id="rId36"/>
    <p:sldId id="293" r:id="rId37"/>
    <p:sldId id="294" r:id="rId38"/>
    <p:sldId id="295" r:id="rId39"/>
    <p:sldId id="296" r:id="rId40"/>
    <p:sldId id="297" r:id="rId41"/>
    <p:sldId id="303" r:id="rId42"/>
    <p:sldId id="301" r:id="rId43"/>
    <p:sldId id="298" r:id="rId44"/>
    <p:sldId id="299" r:id="rId45"/>
    <p:sldId id="304" r:id="rId46"/>
    <p:sldId id="305" r:id="rId47"/>
    <p:sldId id="306" r:id="rId48"/>
    <p:sldId id="307" r:id="rId49"/>
    <p:sldId id="308" r:id="rId50"/>
    <p:sldId id="309" r:id="rId51"/>
    <p:sldId id="310" r:id="rId52"/>
    <p:sldId id="311" r:id="rId53"/>
    <p:sldId id="312" r:id="rId54"/>
    <p:sldId id="313" r:id="rId55"/>
    <p:sldId id="314" r:id="rId56"/>
    <p:sldId id="315" r:id="rId57"/>
    <p:sldId id="316" r:id="rId58"/>
    <p:sldId id="318" r:id="rId59"/>
    <p:sldId id="319" r:id="rId60"/>
    <p:sldId id="320" r:id="rId61"/>
    <p:sldId id="321" r:id="rId62"/>
    <p:sldId id="322" r:id="rId63"/>
    <p:sldId id="323" r:id="rId64"/>
    <p:sldId id="324" r:id="rId65"/>
    <p:sldId id="325" r:id="rId66"/>
    <p:sldId id="326" r:id="rId67"/>
    <p:sldId id="327" r:id="rId68"/>
    <p:sldId id="328" r:id="rId69"/>
    <p:sldId id="329" r:id="rId70"/>
    <p:sldId id="330" r:id="rId71"/>
    <p:sldId id="331" r:id="rId72"/>
    <p:sldId id="332" r:id="rId73"/>
    <p:sldId id="333" r:id="rId74"/>
    <p:sldId id="334" r:id="rId75"/>
    <p:sldId id="335" r:id="rId76"/>
    <p:sldId id="336" r:id="rId77"/>
    <p:sldId id="337" r:id="rId78"/>
    <p:sldId id="338" r:id="rId79"/>
    <p:sldId id="339" r:id="rId80"/>
    <p:sldId id="340" r:id="rId81"/>
    <p:sldId id="341" r:id="rId82"/>
    <p:sldId id="342" r:id="rId83"/>
    <p:sldId id="343" r:id="rId84"/>
    <p:sldId id="344" r:id="rId85"/>
    <p:sldId id="345" r:id="rId86"/>
    <p:sldId id="346" r:id="rId87"/>
    <p:sldId id="347" r:id="rId88"/>
    <p:sldId id="348" r:id="rId89"/>
    <p:sldId id="349" r:id="rId90"/>
    <p:sldId id="350" r:id="rId91"/>
    <p:sldId id="351" r:id="rId92"/>
    <p:sldId id="352" r:id="rId93"/>
  </p:sldIdLst>
  <p:sldSz cx="12192000" cy="6858000"/>
  <p:notesSz cx="6858000" cy="9144000"/>
  <p:defaultTextStyle>
    <a:defPPr rtl="0">
      <a:defRPr lang="tr-t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479" autoAdjust="0"/>
    <p:restoredTop sz="94660"/>
  </p:normalViewPr>
  <p:slideViewPr>
    <p:cSldViewPr snapToGrid="0">
      <p:cViewPr varScale="1">
        <p:scale>
          <a:sx n="114" d="100"/>
          <a:sy n="114" d="100"/>
        </p:scale>
        <p:origin x="960" y="114"/>
      </p:cViewPr>
      <p:guideLst/>
    </p:cSldViewPr>
  </p:slideViewPr>
  <p:notesTextViewPr>
    <p:cViewPr>
      <p:scale>
        <a:sx n="1" d="1"/>
        <a:sy n="1" d="1"/>
      </p:scale>
      <p:origin x="0" y="0"/>
    </p:cViewPr>
  </p:notesTextViewPr>
  <p:notesViewPr>
    <p:cSldViewPr snapToGrid="0">
      <p:cViewPr varScale="1">
        <p:scale>
          <a:sx n="88" d="100"/>
          <a:sy n="88" d="100"/>
        </p:scale>
        <p:origin x="3822" y="78"/>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handoutMaster" Target="handoutMasters/handoutMaster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0" Type="http://schemas.openxmlformats.org/officeDocument/2006/relationships/slide" Target="slides/slide76.xml"/><Relationship Id="rId85" Type="http://schemas.openxmlformats.org/officeDocument/2006/relationships/slide" Target="slides/slide8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notesMaster" Target="notesMasters/notesMaster1.xml"/><Relationship Id="rId9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viewProps" Target="viewProps.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st Bilgi Yer Tutucusu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tr-TR" dirty="0"/>
          </a:p>
        </p:txBody>
      </p:sp>
      <p:sp>
        <p:nvSpPr>
          <p:cNvPr id="3" name="Tarih Yer Tutucusu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F3271E47-271D-4B01-8642-6CEA319ED69C}" type="datetime1">
              <a:rPr lang="tr-TR" smtClean="0"/>
              <a:t>27.01.2021</a:t>
            </a:fld>
            <a:endParaRPr lang="tr-TR" dirty="0"/>
          </a:p>
        </p:txBody>
      </p:sp>
      <p:sp>
        <p:nvSpPr>
          <p:cNvPr id="4" name="Alt Bilgi Yer Tutucusu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tr-TR" dirty="0"/>
          </a:p>
        </p:txBody>
      </p:sp>
      <p:sp>
        <p:nvSpPr>
          <p:cNvPr id="5" name="Slayt Numarası Yer Tutucusu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738B8688-7032-443B-A932-E8346A356BAA}" type="slidenum">
              <a:rPr lang="tr-TR" smtClean="0"/>
              <a:t>‹#›</a:t>
            </a:fld>
            <a:endParaRPr lang="tr-TR" dirty="0"/>
          </a:p>
        </p:txBody>
      </p:sp>
    </p:spTree>
    <p:extLst>
      <p:ext uri="{BB962C8B-B14F-4D97-AF65-F5344CB8AC3E}">
        <p14:creationId xmlns:p14="http://schemas.microsoft.com/office/powerpoint/2010/main" val="298143650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st Bilgi Yer Tutucusu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tr-TR" noProof="0" dirty="0"/>
          </a:p>
        </p:txBody>
      </p:sp>
      <p:sp>
        <p:nvSpPr>
          <p:cNvPr id="3" name="Tarih Yer Tutucusu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D59ECEE3-5FF7-4145-900E-742399D4B158}" type="datetime1">
              <a:rPr lang="tr-TR" noProof="0" smtClean="0"/>
              <a:t>27.01.2021</a:t>
            </a:fld>
            <a:endParaRPr lang="tr-TR" noProof="0" dirty="0"/>
          </a:p>
        </p:txBody>
      </p:sp>
      <p:sp>
        <p:nvSpPr>
          <p:cNvPr id="4" name="Slayt Görüntüsü Yer Tutucus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tr-TR" noProof="0" dirty="0"/>
          </a:p>
        </p:txBody>
      </p:sp>
      <p:sp>
        <p:nvSpPr>
          <p:cNvPr id="5" name="Notlar Yer Tutucusu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tr-TR" noProof="0" dirty="0"/>
              <a:t>Asıl metin stillerini düzenlemek için tıklayın</a:t>
            </a:r>
          </a:p>
          <a:p>
            <a:pPr lvl="1" rtl="0"/>
            <a:r>
              <a:rPr lang="tr-TR" noProof="0" dirty="0"/>
              <a:t>İkinci düzey</a:t>
            </a:r>
          </a:p>
          <a:p>
            <a:pPr lvl="2" rtl="0"/>
            <a:r>
              <a:rPr lang="tr-TR" noProof="0" dirty="0"/>
              <a:t>Üçüncü düzey</a:t>
            </a:r>
          </a:p>
          <a:p>
            <a:pPr lvl="3" rtl="0"/>
            <a:r>
              <a:rPr lang="tr-TR" noProof="0" dirty="0"/>
              <a:t>Dördüncü düzey</a:t>
            </a:r>
          </a:p>
          <a:p>
            <a:pPr lvl="4" rtl="0"/>
            <a:r>
              <a:rPr lang="tr-TR" noProof="0" dirty="0"/>
              <a:t>Beşinci düzey</a:t>
            </a:r>
          </a:p>
        </p:txBody>
      </p:sp>
      <p:sp>
        <p:nvSpPr>
          <p:cNvPr id="6" name="Alt Bilgi Yer Tutucusu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tr-TR" noProof="0" dirty="0"/>
          </a:p>
        </p:txBody>
      </p:sp>
      <p:sp>
        <p:nvSpPr>
          <p:cNvPr id="7" name="Slayt Numarası Yer Tutucus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017142BC-A7BD-4276-975D-6351998F7C85}" type="slidenum">
              <a:rPr lang="tr-TR" noProof="0" smtClean="0"/>
              <a:t>‹#›</a:t>
            </a:fld>
            <a:endParaRPr lang="tr-TR" noProof="0" dirty="0"/>
          </a:p>
        </p:txBody>
      </p:sp>
    </p:spTree>
    <p:extLst>
      <p:ext uri="{BB962C8B-B14F-4D97-AF65-F5344CB8AC3E}">
        <p14:creationId xmlns:p14="http://schemas.microsoft.com/office/powerpoint/2010/main" val="2344489276"/>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p>
            <a:pPr rtl="0"/>
            <a:endParaRPr lang="tr-TR" dirty="0"/>
          </a:p>
        </p:txBody>
      </p:sp>
      <p:sp>
        <p:nvSpPr>
          <p:cNvPr id="4" name="Slayt Numarası Yer Tutucusu 3"/>
          <p:cNvSpPr>
            <a:spLocks noGrp="1"/>
          </p:cNvSpPr>
          <p:nvPr>
            <p:ph type="sldNum" sz="quarter" idx="10"/>
          </p:nvPr>
        </p:nvSpPr>
        <p:spPr/>
        <p:txBody>
          <a:bodyPr rtlCol="0"/>
          <a:lstStyle/>
          <a:p>
            <a:pPr rtl="0"/>
            <a:fld id="{017142BC-A7BD-4276-975D-6351998F7C85}" type="slidenum">
              <a:rPr lang="tr-TR" smtClean="0"/>
              <a:t>1</a:t>
            </a:fld>
            <a:endParaRPr lang="tr-TR" dirty="0"/>
          </a:p>
        </p:txBody>
      </p:sp>
    </p:spTree>
    <p:extLst>
      <p:ext uri="{BB962C8B-B14F-4D97-AF65-F5344CB8AC3E}">
        <p14:creationId xmlns:p14="http://schemas.microsoft.com/office/powerpoint/2010/main" val="30944717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p>
            <a:pPr rtl="0"/>
            <a:endParaRPr lang="tr-TR" dirty="0"/>
          </a:p>
        </p:txBody>
      </p:sp>
      <p:sp>
        <p:nvSpPr>
          <p:cNvPr id="4" name="Slayt Numarası Yer Tutucusu 3"/>
          <p:cNvSpPr>
            <a:spLocks noGrp="1"/>
          </p:cNvSpPr>
          <p:nvPr>
            <p:ph type="sldNum" sz="quarter" idx="10"/>
          </p:nvPr>
        </p:nvSpPr>
        <p:spPr/>
        <p:txBody>
          <a:bodyPr rtlCol="0"/>
          <a:lstStyle/>
          <a:p>
            <a:pPr rtl="0"/>
            <a:fld id="{017142BC-A7BD-4276-975D-6351998F7C85}" type="slidenum">
              <a:rPr lang="tr-TR" smtClean="0"/>
              <a:t>2</a:t>
            </a:fld>
            <a:endParaRPr lang="tr-TR" dirty="0"/>
          </a:p>
        </p:txBody>
      </p:sp>
    </p:spTree>
    <p:extLst>
      <p:ext uri="{BB962C8B-B14F-4D97-AF65-F5344CB8AC3E}">
        <p14:creationId xmlns:p14="http://schemas.microsoft.com/office/powerpoint/2010/main" val="39230782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p>
            <a:pPr rtl="0"/>
            <a:endParaRPr lang="tr-TR" dirty="0"/>
          </a:p>
        </p:txBody>
      </p:sp>
      <p:sp>
        <p:nvSpPr>
          <p:cNvPr id="4" name="Slayt Numarası Yer Tutucusu 3"/>
          <p:cNvSpPr>
            <a:spLocks noGrp="1"/>
          </p:cNvSpPr>
          <p:nvPr>
            <p:ph type="sldNum" sz="quarter" idx="10"/>
          </p:nvPr>
        </p:nvSpPr>
        <p:spPr/>
        <p:txBody>
          <a:bodyPr rtlCol="0"/>
          <a:lstStyle/>
          <a:p>
            <a:pPr rtl="0"/>
            <a:fld id="{017142BC-A7BD-4276-975D-6351998F7C85}" type="slidenum">
              <a:rPr lang="tr-TR" smtClean="0"/>
              <a:t>3</a:t>
            </a:fld>
            <a:endParaRPr lang="tr-TR" dirty="0"/>
          </a:p>
        </p:txBody>
      </p:sp>
    </p:spTree>
    <p:extLst>
      <p:ext uri="{BB962C8B-B14F-4D97-AF65-F5344CB8AC3E}">
        <p14:creationId xmlns:p14="http://schemas.microsoft.com/office/powerpoint/2010/main" val="19659972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p>
            <a:pPr rtl="0"/>
            <a:endParaRPr lang="tr-TR" dirty="0"/>
          </a:p>
        </p:txBody>
      </p:sp>
      <p:sp>
        <p:nvSpPr>
          <p:cNvPr id="4" name="Slayt Numarası Yer Tutucusu 3"/>
          <p:cNvSpPr>
            <a:spLocks noGrp="1"/>
          </p:cNvSpPr>
          <p:nvPr>
            <p:ph type="sldNum" sz="quarter" idx="10"/>
          </p:nvPr>
        </p:nvSpPr>
        <p:spPr/>
        <p:txBody>
          <a:bodyPr rtlCol="0"/>
          <a:lstStyle/>
          <a:p>
            <a:pPr rtl="0"/>
            <a:fld id="{017142BC-A7BD-4276-975D-6351998F7C85}" type="slidenum">
              <a:rPr lang="tr-TR" smtClean="0"/>
              <a:t>4</a:t>
            </a:fld>
            <a:endParaRPr lang="tr-TR" dirty="0"/>
          </a:p>
        </p:txBody>
      </p:sp>
    </p:spTree>
    <p:extLst>
      <p:ext uri="{BB962C8B-B14F-4D97-AF65-F5344CB8AC3E}">
        <p14:creationId xmlns:p14="http://schemas.microsoft.com/office/powerpoint/2010/main" val="23940168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p>
            <a:pPr rtl="0"/>
            <a:endParaRPr lang="tr-TR" dirty="0"/>
          </a:p>
        </p:txBody>
      </p:sp>
      <p:sp>
        <p:nvSpPr>
          <p:cNvPr id="4" name="Slayt Numarası Yer Tutucusu 3"/>
          <p:cNvSpPr>
            <a:spLocks noGrp="1"/>
          </p:cNvSpPr>
          <p:nvPr>
            <p:ph type="sldNum" sz="quarter" idx="10"/>
          </p:nvPr>
        </p:nvSpPr>
        <p:spPr/>
        <p:txBody>
          <a:bodyPr rtlCol="0"/>
          <a:lstStyle/>
          <a:p>
            <a:pPr rtl="0"/>
            <a:fld id="{017142BC-A7BD-4276-975D-6351998F7C85}" type="slidenum">
              <a:rPr lang="tr-TR" smtClean="0"/>
              <a:t>5</a:t>
            </a:fld>
            <a:endParaRPr lang="tr-TR" dirty="0"/>
          </a:p>
        </p:txBody>
      </p:sp>
    </p:spTree>
    <p:extLst>
      <p:ext uri="{BB962C8B-B14F-4D97-AF65-F5344CB8AC3E}">
        <p14:creationId xmlns:p14="http://schemas.microsoft.com/office/powerpoint/2010/main" val="1436765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p>
            <a:pPr rtl="0"/>
            <a:endParaRPr lang="tr-TR" dirty="0"/>
          </a:p>
        </p:txBody>
      </p:sp>
      <p:sp>
        <p:nvSpPr>
          <p:cNvPr id="4" name="Slayt Numarası Yer Tutucusu 3"/>
          <p:cNvSpPr>
            <a:spLocks noGrp="1"/>
          </p:cNvSpPr>
          <p:nvPr>
            <p:ph type="sldNum" sz="quarter" idx="10"/>
          </p:nvPr>
        </p:nvSpPr>
        <p:spPr/>
        <p:txBody>
          <a:bodyPr rtlCol="0"/>
          <a:lstStyle/>
          <a:p>
            <a:pPr rtl="0"/>
            <a:fld id="{017142BC-A7BD-4276-975D-6351998F7C85}" type="slidenum">
              <a:rPr lang="tr-TR" smtClean="0"/>
              <a:t>6</a:t>
            </a:fld>
            <a:endParaRPr lang="tr-TR" dirty="0"/>
          </a:p>
        </p:txBody>
      </p:sp>
    </p:spTree>
    <p:extLst>
      <p:ext uri="{BB962C8B-B14F-4D97-AF65-F5344CB8AC3E}">
        <p14:creationId xmlns:p14="http://schemas.microsoft.com/office/powerpoint/2010/main" val="26606393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sp>
        <p:nvSpPr>
          <p:cNvPr id="7" name="Dikdörtgen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Başlık 1"/>
          <p:cNvSpPr>
            <a:spLocks noGrp="1"/>
          </p:cNvSpPr>
          <p:nvPr>
            <p:ph type="ctrTitle"/>
          </p:nvPr>
        </p:nvSpPr>
        <p:spPr>
          <a:xfrm>
            <a:off x="581191" y="1020431"/>
            <a:ext cx="10993549" cy="1475013"/>
          </a:xfrm>
          <a:effectLst/>
        </p:spPr>
        <p:txBody>
          <a:bodyPr rtlCol="0" anchor="b">
            <a:normAutofit/>
          </a:bodyPr>
          <a:lstStyle>
            <a:lvl1pPr>
              <a:defRPr sz="3600">
                <a:solidFill>
                  <a:schemeClr val="accent1"/>
                </a:solidFill>
              </a:defRPr>
            </a:lvl1pPr>
          </a:lstStyle>
          <a:p>
            <a:pPr rtl="0"/>
            <a:r>
              <a:rPr lang="tr-TR" noProof="0"/>
              <a:t>Asıl başlık stilini düzenlemek için tıklayın</a:t>
            </a:r>
            <a:endParaRPr lang="tr-TR" noProof="0" dirty="0"/>
          </a:p>
        </p:txBody>
      </p:sp>
      <p:sp>
        <p:nvSpPr>
          <p:cNvPr id="3" name="Alt Başlık 2"/>
          <p:cNvSpPr>
            <a:spLocks noGrp="1"/>
          </p:cNvSpPr>
          <p:nvPr>
            <p:ph type="subTitle" idx="1"/>
          </p:nvPr>
        </p:nvSpPr>
        <p:spPr>
          <a:xfrm>
            <a:off x="581194" y="2495445"/>
            <a:ext cx="10993546" cy="590321"/>
          </a:xfrm>
        </p:spPr>
        <p:txBody>
          <a:bodyPr rtlCol="0"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rtl="0"/>
            <a:r>
              <a:rPr lang="tr-TR" noProof="0"/>
              <a:t>Asıl alt başlık stilini düzenlemek için tıklayın</a:t>
            </a:r>
            <a:endParaRPr lang="tr-TR" noProof="0" dirty="0"/>
          </a:p>
        </p:txBody>
      </p:sp>
      <p:sp>
        <p:nvSpPr>
          <p:cNvPr id="4" name="Tarih Yer Tutucusu 3"/>
          <p:cNvSpPr>
            <a:spLocks noGrp="1"/>
          </p:cNvSpPr>
          <p:nvPr>
            <p:ph type="dt" sz="half" idx="10"/>
          </p:nvPr>
        </p:nvSpPr>
        <p:spPr>
          <a:xfrm>
            <a:off x="7605951" y="5956137"/>
            <a:ext cx="2844800" cy="365125"/>
          </a:xfrm>
        </p:spPr>
        <p:txBody>
          <a:bodyPr rtlCol="0"/>
          <a:lstStyle>
            <a:lvl1pPr>
              <a:defRPr>
                <a:solidFill>
                  <a:schemeClr val="accent1">
                    <a:lumMod val="75000"/>
                    <a:lumOff val="25000"/>
                  </a:schemeClr>
                </a:solidFill>
              </a:defRPr>
            </a:lvl1pPr>
          </a:lstStyle>
          <a:p>
            <a:pPr rtl="0"/>
            <a:fld id="{20FE8063-DFBA-4D06-8C99-584D32EF50FF}" type="datetime1">
              <a:rPr lang="tr-TR" noProof="0" smtClean="0"/>
              <a:t>27.01.2021</a:t>
            </a:fld>
            <a:endParaRPr lang="tr-TR" noProof="0" dirty="0"/>
          </a:p>
        </p:txBody>
      </p:sp>
      <p:sp>
        <p:nvSpPr>
          <p:cNvPr id="5" name="Alt Bilgi Yer Tutucusu 4"/>
          <p:cNvSpPr>
            <a:spLocks noGrp="1"/>
          </p:cNvSpPr>
          <p:nvPr>
            <p:ph type="ftr" sz="quarter" idx="11"/>
          </p:nvPr>
        </p:nvSpPr>
        <p:spPr>
          <a:xfrm>
            <a:off x="581192" y="5951811"/>
            <a:ext cx="6917210" cy="365125"/>
          </a:xfrm>
        </p:spPr>
        <p:txBody>
          <a:bodyPr rtlCol="0"/>
          <a:lstStyle>
            <a:lvl1pPr>
              <a:defRPr>
                <a:solidFill>
                  <a:schemeClr val="accent1">
                    <a:lumMod val="75000"/>
                    <a:lumOff val="25000"/>
                  </a:schemeClr>
                </a:solidFill>
              </a:defRPr>
            </a:lvl1pPr>
          </a:lstStyle>
          <a:p>
            <a:pPr rtl="0"/>
            <a:endParaRPr lang="tr-TR" noProof="0" dirty="0"/>
          </a:p>
        </p:txBody>
      </p:sp>
      <p:sp>
        <p:nvSpPr>
          <p:cNvPr id="6" name="Slayt Numarası Yer Tutucusu 5"/>
          <p:cNvSpPr>
            <a:spLocks noGrp="1"/>
          </p:cNvSpPr>
          <p:nvPr>
            <p:ph type="sldNum" sz="quarter" idx="12"/>
          </p:nvPr>
        </p:nvSpPr>
        <p:spPr>
          <a:xfrm>
            <a:off x="10558300" y="5956137"/>
            <a:ext cx="1016440" cy="365125"/>
          </a:xfrm>
        </p:spPr>
        <p:txBody>
          <a:bodyPr rtlCol="0"/>
          <a:lstStyle>
            <a:lvl1pPr>
              <a:defRPr>
                <a:solidFill>
                  <a:schemeClr val="accent1">
                    <a:lumMod val="75000"/>
                    <a:lumOff val="25000"/>
                  </a:schemeClr>
                </a:solidFill>
              </a:defRPr>
            </a:lvl1pPr>
          </a:lstStyle>
          <a:p>
            <a:pPr rtl="0"/>
            <a:fld id="{D57F1E4F-1CFF-5643-939E-217C01CDF565}" type="slidenum">
              <a:rPr lang="tr-TR" noProof="0" smtClean="0"/>
              <a:pPr/>
              <a:t>‹#›</a:t>
            </a:fld>
            <a:endParaRPr lang="tr-TR" noProof="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Başlık ve Dikey Metin">
    <p:spTree>
      <p:nvGrpSpPr>
        <p:cNvPr id="1" name=""/>
        <p:cNvGrpSpPr/>
        <p:nvPr/>
      </p:nvGrpSpPr>
      <p:grpSpPr>
        <a:xfrm>
          <a:off x="0" y="0"/>
          <a:ext cx="0" cy="0"/>
          <a:chOff x="0" y="0"/>
          <a:chExt cx="0" cy="0"/>
        </a:xfrm>
      </p:grpSpPr>
      <p:sp>
        <p:nvSpPr>
          <p:cNvPr id="8" name="Dikdörtgen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Başlık 1"/>
          <p:cNvSpPr>
            <a:spLocks noGrp="1"/>
          </p:cNvSpPr>
          <p:nvPr>
            <p:ph type="title"/>
          </p:nvPr>
        </p:nvSpPr>
        <p:spPr>
          <a:xfrm>
            <a:off x="581192" y="702156"/>
            <a:ext cx="11029616" cy="1013800"/>
          </a:xfrm>
        </p:spPr>
        <p:txBody>
          <a:bodyPr rtlCol="0"/>
          <a:lstStyle/>
          <a:p>
            <a:pPr rtl="0"/>
            <a:r>
              <a:rPr lang="tr-TR" noProof="0"/>
              <a:t>Asıl başlık stilini düzenlemek için tıklayın</a:t>
            </a:r>
            <a:endParaRPr lang="tr-TR" noProof="0" dirty="0"/>
          </a:p>
        </p:txBody>
      </p:sp>
      <p:sp>
        <p:nvSpPr>
          <p:cNvPr id="3" name="Dikey Metin Yer Tutucusu 2"/>
          <p:cNvSpPr>
            <a:spLocks noGrp="1"/>
          </p:cNvSpPr>
          <p:nvPr>
            <p:ph type="body" orient="vert" idx="1"/>
          </p:nvPr>
        </p:nvSpPr>
        <p:spPr/>
        <p:txBody>
          <a:bodyPr vert="eaVert" rtlCol="0" anchor="t"/>
          <a:lstStyle>
            <a:lvl1pPr algn="l">
              <a:defRPr/>
            </a:lvl1pPr>
            <a:lvl2pPr algn="l">
              <a:defRPr/>
            </a:lvl2pPr>
            <a:lvl3pPr algn="l">
              <a:defRPr/>
            </a:lvl3pPr>
            <a:lvl4pPr algn="l">
              <a:defRPr/>
            </a:lvl4pPr>
            <a:lvl5pPr algn="l">
              <a:defRPr/>
            </a:lvl5pPr>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a:p>
            <a:pPr lvl="4" rtl="0"/>
            <a:r>
              <a:rPr lang="tr-TR" noProof="0"/>
              <a:t>Beşinci düzey</a:t>
            </a:r>
            <a:endParaRPr lang="tr-TR" noProof="0" dirty="0"/>
          </a:p>
        </p:txBody>
      </p:sp>
      <p:sp>
        <p:nvSpPr>
          <p:cNvPr id="4" name="Tarih Yer Tutucusu 3"/>
          <p:cNvSpPr>
            <a:spLocks noGrp="1"/>
          </p:cNvSpPr>
          <p:nvPr>
            <p:ph type="dt" sz="half" idx="10"/>
          </p:nvPr>
        </p:nvSpPr>
        <p:spPr/>
        <p:txBody>
          <a:bodyPr rtlCol="0"/>
          <a:lstStyle/>
          <a:p>
            <a:pPr rtl="0"/>
            <a:fld id="{EE9397AD-88E8-4372-A4FF-FBC1BC4D4159}" type="datetime1">
              <a:rPr lang="tr-TR" noProof="0" smtClean="0"/>
              <a:t>27.01.2021</a:t>
            </a:fld>
            <a:endParaRPr lang="tr-TR" noProof="0" dirty="0"/>
          </a:p>
        </p:txBody>
      </p:sp>
      <p:sp>
        <p:nvSpPr>
          <p:cNvPr id="5" name="Alt Bilgi Yer Tutucusu 4"/>
          <p:cNvSpPr>
            <a:spLocks noGrp="1"/>
          </p:cNvSpPr>
          <p:nvPr>
            <p:ph type="ftr" sz="quarter" idx="11"/>
          </p:nvPr>
        </p:nvSpPr>
        <p:spPr/>
        <p:txBody>
          <a:bodyPr rtlCol="0"/>
          <a:lstStyle/>
          <a:p>
            <a:pPr rtl="0"/>
            <a:endParaRPr lang="tr-TR" noProof="0" dirty="0"/>
          </a:p>
        </p:txBody>
      </p:sp>
      <p:sp>
        <p:nvSpPr>
          <p:cNvPr id="6" name="Slayt Numarası Yer Tutucusu 5"/>
          <p:cNvSpPr>
            <a:spLocks noGrp="1"/>
          </p:cNvSpPr>
          <p:nvPr>
            <p:ph type="sldNum" sz="quarter" idx="12"/>
          </p:nvPr>
        </p:nvSpPr>
        <p:spPr/>
        <p:txBody>
          <a:bodyPr rtlCol="0"/>
          <a:lstStyle/>
          <a:p>
            <a:pPr rtl="0"/>
            <a:fld id="{D57F1E4F-1CFF-5643-939E-217C01CDF565}" type="slidenum">
              <a:rPr lang="tr-TR" noProof="0" smtClean="0"/>
              <a:pPr/>
              <a:t>‹#›</a:t>
            </a:fld>
            <a:endParaRPr lang="tr-TR" noProof="0"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7" name="Dikdörtgen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Dikey Başlık 1"/>
          <p:cNvSpPr>
            <a:spLocks noGrp="1"/>
          </p:cNvSpPr>
          <p:nvPr>
            <p:ph type="title" orient="vert"/>
          </p:nvPr>
        </p:nvSpPr>
        <p:spPr>
          <a:xfrm>
            <a:off x="8839201" y="675726"/>
            <a:ext cx="2004164" cy="5183073"/>
          </a:xfrm>
        </p:spPr>
        <p:txBody>
          <a:bodyPr vert="eaVert" rtlCol="0"/>
          <a:lstStyle/>
          <a:p>
            <a:pPr rtl="0"/>
            <a:r>
              <a:rPr lang="tr-TR" noProof="0"/>
              <a:t>Asıl başlık stilini düzenlemek için tıklayın</a:t>
            </a:r>
            <a:endParaRPr lang="tr-TR" noProof="0" dirty="0"/>
          </a:p>
        </p:txBody>
      </p:sp>
      <p:sp>
        <p:nvSpPr>
          <p:cNvPr id="3" name="Dikey Metin Yer Tutucusu 2"/>
          <p:cNvSpPr>
            <a:spLocks noGrp="1"/>
          </p:cNvSpPr>
          <p:nvPr>
            <p:ph type="body" orient="vert" idx="1"/>
          </p:nvPr>
        </p:nvSpPr>
        <p:spPr>
          <a:xfrm>
            <a:off x="774923" y="675726"/>
            <a:ext cx="7896279" cy="5183073"/>
          </a:xfrm>
        </p:spPr>
        <p:txBody>
          <a:bodyPr vert="eaVert" rtlCol="0" anchor="t"/>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a:p>
            <a:pPr lvl="4" rtl="0"/>
            <a:r>
              <a:rPr lang="tr-TR" noProof="0"/>
              <a:t>Beşinci düzey</a:t>
            </a:r>
            <a:endParaRPr lang="tr-TR" noProof="0" dirty="0"/>
          </a:p>
        </p:txBody>
      </p:sp>
      <p:sp>
        <p:nvSpPr>
          <p:cNvPr id="4" name="Tarih Yer Tutucusu 3"/>
          <p:cNvSpPr>
            <a:spLocks noGrp="1"/>
          </p:cNvSpPr>
          <p:nvPr>
            <p:ph type="dt" sz="half" idx="10"/>
          </p:nvPr>
        </p:nvSpPr>
        <p:spPr>
          <a:xfrm>
            <a:off x="8993673" y="5956137"/>
            <a:ext cx="1328141" cy="365125"/>
          </a:xfrm>
        </p:spPr>
        <p:txBody>
          <a:bodyPr rtlCol="0"/>
          <a:lstStyle>
            <a:lvl1pPr>
              <a:defRPr>
                <a:solidFill>
                  <a:schemeClr val="accent1">
                    <a:lumMod val="75000"/>
                    <a:lumOff val="25000"/>
                  </a:schemeClr>
                </a:solidFill>
              </a:defRPr>
            </a:lvl1pPr>
          </a:lstStyle>
          <a:p>
            <a:pPr rtl="0"/>
            <a:fld id="{3E6024C6-D190-440A-B508-3BAAE119D6C3}" type="datetime1">
              <a:rPr lang="tr-TR" noProof="0" smtClean="0"/>
              <a:t>27.01.2021</a:t>
            </a:fld>
            <a:endParaRPr lang="tr-TR" noProof="0" dirty="0"/>
          </a:p>
        </p:txBody>
      </p:sp>
      <p:sp>
        <p:nvSpPr>
          <p:cNvPr id="5" name="Alt Bilgi Yer Tutucusu 4"/>
          <p:cNvSpPr>
            <a:spLocks noGrp="1"/>
          </p:cNvSpPr>
          <p:nvPr>
            <p:ph type="ftr" sz="quarter" idx="11"/>
          </p:nvPr>
        </p:nvSpPr>
        <p:spPr>
          <a:xfrm>
            <a:off x="774923" y="5951811"/>
            <a:ext cx="7896279" cy="365125"/>
          </a:xfrm>
        </p:spPr>
        <p:txBody>
          <a:bodyPr rtlCol="0"/>
          <a:lstStyle/>
          <a:p>
            <a:pPr rtl="0"/>
            <a:endParaRPr lang="tr-TR" noProof="0" dirty="0"/>
          </a:p>
        </p:txBody>
      </p:sp>
      <p:sp>
        <p:nvSpPr>
          <p:cNvPr id="6" name="Slayt Numarası Yer Tutucusu 5"/>
          <p:cNvSpPr>
            <a:spLocks noGrp="1"/>
          </p:cNvSpPr>
          <p:nvPr>
            <p:ph type="sldNum" sz="quarter" idx="12"/>
          </p:nvPr>
        </p:nvSpPr>
        <p:spPr>
          <a:xfrm>
            <a:off x="10446615" y="5956137"/>
            <a:ext cx="1164195" cy="365125"/>
          </a:xfrm>
        </p:spPr>
        <p:txBody>
          <a:bodyPr rtlCol="0"/>
          <a:lstStyle>
            <a:lvl1pPr>
              <a:defRPr>
                <a:solidFill>
                  <a:schemeClr val="accent1">
                    <a:lumMod val="75000"/>
                    <a:lumOff val="25000"/>
                  </a:schemeClr>
                </a:solidFill>
              </a:defRPr>
            </a:lvl1pPr>
          </a:lstStyle>
          <a:p>
            <a:pPr rtl="0"/>
            <a:fld id="{D57F1E4F-1CFF-5643-939E-217C01CDF565}" type="slidenum">
              <a:rPr lang="tr-TR" noProof="0" smtClean="0"/>
              <a:pPr/>
              <a:t>‹#›</a:t>
            </a:fld>
            <a:endParaRPr lang="tr-TR" noProof="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7" name="Dikdörtgen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Başlık 1"/>
          <p:cNvSpPr>
            <a:spLocks noGrp="1"/>
          </p:cNvSpPr>
          <p:nvPr>
            <p:ph type="title"/>
          </p:nvPr>
        </p:nvSpPr>
        <p:spPr>
          <a:xfrm>
            <a:off x="581192" y="702156"/>
            <a:ext cx="11029616" cy="1013800"/>
          </a:xfrm>
        </p:spPr>
        <p:txBody>
          <a:bodyPr rtlCol="0"/>
          <a:lstStyle/>
          <a:p>
            <a:pPr rtl="0"/>
            <a:r>
              <a:rPr lang="tr-TR" noProof="0"/>
              <a:t>Asıl başlık stilini düzenlemek için tıklayın</a:t>
            </a:r>
            <a:endParaRPr lang="tr-TR" noProof="0" dirty="0"/>
          </a:p>
        </p:txBody>
      </p:sp>
      <p:sp>
        <p:nvSpPr>
          <p:cNvPr id="3" name="İçerik Yer Tutucusu 2"/>
          <p:cNvSpPr>
            <a:spLocks noGrp="1"/>
          </p:cNvSpPr>
          <p:nvPr>
            <p:ph idx="1"/>
          </p:nvPr>
        </p:nvSpPr>
        <p:spPr>
          <a:xfrm>
            <a:off x="581192" y="2180496"/>
            <a:ext cx="11029615" cy="3678303"/>
          </a:xfrm>
        </p:spPr>
        <p:txBody>
          <a:bodyPr rtlCol="0"/>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a:p>
            <a:pPr lvl="4" rtl="0"/>
            <a:r>
              <a:rPr lang="tr-TR" noProof="0"/>
              <a:t>Beşinci düzey</a:t>
            </a:r>
            <a:endParaRPr lang="tr-TR" noProof="0" dirty="0"/>
          </a:p>
        </p:txBody>
      </p:sp>
      <p:sp>
        <p:nvSpPr>
          <p:cNvPr id="4" name="Tarih Yer Tutucusu 3"/>
          <p:cNvSpPr>
            <a:spLocks noGrp="1"/>
          </p:cNvSpPr>
          <p:nvPr>
            <p:ph type="dt" sz="half" idx="10"/>
          </p:nvPr>
        </p:nvSpPr>
        <p:spPr/>
        <p:txBody>
          <a:bodyPr rtlCol="0"/>
          <a:lstStyle/>
          <a:p>
            <a:pPr rtl="0"/>
            <a:fld id="{DE0310B8-C7A6-437D-A673-845950DE5F46}" type="datetime1">
              <a:rPr lang="tr-TR" noProof="0" smtClean="0"/>
              <a:t>27.01.2021</a:t>
            </a:fld>
            <a:endParaRPr lang="tr-TR" noProof="0" dirty="0"/>
          </a:p>
        </p:txBody>
      </p:sp>
      <p:sp>
        <p:nvSpPr>
          <p:cNvPr id="5" name="Alt Bilgi Yer Tutucusu 4"/>
          <p:cNvSpPr>
            <a:spLocks noGrp="1"/>
          </p:cNvSpPr>
          <p:nvPr>
            <p:ph type="ftr" sz="quarter" idx="11"/>
          </p:nvPr>
        </p:nvSpPr>
        <p:spPr/>
        <p:txBody>
          <a:bodyPr rtlCol="0"/>
          <a:lstStyle/>
          <a:p>
            <a:pPr rtl="0"/>
            <a:endParaRPr lang="tr-TR" noProof="0" dirty="0"/>
          </a:p>
        </p:txBody>
      </p:sp>
      <p:sp>
        <p:nvSpPr>
          <p:cNvPr id="6" name="Slayt Numarası Yer Tutucusu 5"/>
          <p:cNvSpPr>
            <a:spLocks noGrp="1"/>
          </p:cNvSpPr>
          <p:nvPr>
            <p:ph type="sldNum" sz="quarter" idx="12"/>
          </p:nvPr>
        </p:nvSpPr>
        <p:spPr>
          <a:xfrm>
            <a:off x="10558300" y="5956137"/>
            <a:ext cx="1052508" cy="365125"/>
          </a:xfrm>
        </p:spPr>
        <p:txBody>
          <a:bodyPr rtlCol="0"/>
          <a:lstStyle/>
          <a:p>
            <a:pPr rtl="0"/>
            <a:fld id="{D57F1E4F-1CFF-5643-939E-217C01CDF565}" type="slidenum">
              <a:rPr lang="tr-TR" noProof="0" smtClean="0"/>
              <a:pPr/>
              <a:t>‹#›</a:t>
            </a:fld>
            <a:endParaRPr lang="tr-TR" noProof="0"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Başlığı">
    <p:spTree>
      <p:nvGrpSpPr>
        <p:cNvPr id="1" name=""/>
        <p:cNvGrpSpPr/>
        <p:nvPr/>
      </p:nvGrpSpPr>
      <p:grpSpPr>
        <a:xfrm>
          <a:off x="0" y="0"/>
          <a:ext cx="0" cy="0"/>
          <a:chOff x="0" y="0"/>
          <a:chExt cx="0" cy="0"/>
        </a:xfrm>
      </p:grpSpPr>
      <p:sp>
        <p:nvSpPr>
          <p:cNvPr id="8" name="Dikdörtgen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Başlık 1"/>
          <p:cNvSpPr>
            <a:spLocks noGrp="1"/>
          </p:cNvSpPr>
          <p:nvPr>
            <p:ph type="title"/>
          </p:nvPr>
        </p:nvSpPr>
        <p:spPr>
          <a:xfrm>
            <a:off x="581193" y="3043910"/>
            <a:ext cx="11029615" cy="1497507"/>
          </a:xfrm>
        </p:spPr>
        <p:txBody>
          <a:bodyPr rtlCol="0" anchor="b">
            <a:normAutofit/>
          </a:bodyPr>
          <a:lstStyle>
            <a:lvl1pPr algn="l">
              <a:defRPr sz="3600" b="0" cap="all">
                <a:solidFill>
                  <a:schemeClr val="accent1"/>
                </a:solidFill>
              </a:defRPr>
            </a:lvl1pPr>
          </a:lstStyle>
          <a:p>
            <a:pPr rtl="0"/>
            <a:r>
              <a:rPr lang="tr-TR" noProof="0"/>
              <a:t>Asıl başlık stilini düzenlemek için tıklayın</a:t>
            </a:r>
            <a:endParaRPr lang="tr-TR" noProof="0" dirty="0"/>
          </a:p>
        </p:txBody>
      </p:sp>
      <p:sp>
        <p:nvSpPr>
          <p:cNvPr id="3" name="Metin Yer Tutucusu 2"/>
          <p:cNvSpPr>
            <a:spLocks noGrp="1"/>
          </p:cNvSpPr>
          <p:nvPr>
            <p:ph type="body" idx="1"/>
          </p:nvPr>
        </p:nvSpPr>
        <p:spPr>
          <a:xfrm>
            <a:off x="581192" y="4541417"/>
            <a:ext cx="11029615" cy="600556"/>
          </a:xfrm>
        </p:spPr>
        <p:txBody>
          <a:bodyPr rtlCol="0"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tr-TR" noProof="0"/>
              <a:t>Asıl metin stillerini düzenlemek için tıklayın</a:t>
            </a:r>
          </a:p>
        </p:txBody>
      </p:sp>
      <p:sp>
        <p:nvSpPr>
          <p:cNvPr id="4" name="Tarih Yer Tutucusu 3"/>
          <p:cNvSpPr>
            <a:spLocks noGrp="1"/>
          </p:cNvSpPr>
          <p:nvPr>
            <p:ph type="dt" sz="half" idx="10"/>
          </p:nvPr>
        </p:nvSpPr>
        <p:spPr/>
        <p:txBody>
          <a:bodyPr rtlCol="0"/>
          <a:lstStyle>
            <a:lvl1pPr>
              <a:defRPr>
                <a:solidFill>
                  <a:schemeClr val="accent1">
                    <a:lumMod val="75000"/>
                    <a:lumOff val="25000"/>
                  </a:schemeClr>
                </a:solidFill>
              </a:defRPr>
            </a:lvl1pPr>
          </a:lstStyle>
          <a:p>
            <a:pPr rtl="0"/>
            <a:fld id="{F0C4713C-75BB-4453-B5EB-26F47ED94E26}" type="datetime1">
              <a:rPr lang="tr-TR" noProof="0" smtClean="0"/>
              <a:t>27.01.2021</a:t>
            </a:fld>
            <a:endParaRPr lang="tr-TR" noProof="0" dirty="0"/>
          </a:p>
        </p:txBody>
      </p:sp>
      <p:sp>
        <p:nvSpPr>
          <p:cNvPr id="5" name="Alt Bilgi Yer Tutucusu 4"/>
          <p:cNvSpPr>
            <a:spLocks noGrp="1"/>
          </p:cNvSpPr>
          <p:nvPr>
            <p:ph type="ftr" sz="quarter" idx="11"/>
          </p:nvPr>
        </p:nvSpPr>
        <p:spPr/>
        <p:txBody>
          <a:bodyPr rtlCol="0"/>
          <a:lstStyle>
            <a:lvl1pPr>
              <a:defRPr>
                <a:solidFill>
                  <a:schemeClr val="accent1">
                    <a:lumMod val="75000"/>
                    <a:lumOff val="25000"/>
                  </a:schemeClr>
                </a:solidFill>
              </a:defRPr>
            </a:lvl1pPr>
          </a:lstStyle>
          <a:p>
            <a:pPr rtl="0"/>
            <a:endParaRPr lang="tr-TR" noProof="0" dirty="0"/>
          </a:p>
        </p:txBody>
      </p:sp>
      <p:sp>
        <p:nvSpPr>
          <p:cNvPr id="6" name="Slayt Numarası Yer Tutucusu 5"/>
          <p:cNvSpPr>
            <a:spLocks noGrp="1"/>
          </p:cNvSpPr>
          <p:nvPr>
            <p:ph type="sldNum" sz="quarter" idx="12"/>
          </p:nvPr>
        </p:nvSpPr>
        <p:spPr/>
        <p:txBody>
          <a:bodyPr rtlCol="0"/>
          <a:lstStyle>
            <a:lvl1pPr>
              <a:defRPr>
                <a:solidFill>
                  <a:schemeClr val="accent1">
                    <a:lumMod val="75000"/>
                    <a:lumOff val="25000"/>
                  </a:schemeClr>
                </a:solidFill>
              </a:defRPr>
            </a:lvl1pPr>
          </a:lstStyle>
          <a:p>
            <a:pPr rtl="0"/>
            <a:fld id="{D57F1E4F-1CFF-5643-939E-217C01CDF565}" type="slidenum">
              <a:rPr lang="tr-TR" noProof="0" smtClean="0"/>
              <a:pPr/>
              <a:t>‹#›</a:t>
            </a:fld>
            <a:endParaRPr lang="tr-TR" noProof="0"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8" name="Dikdörtgen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Başlık 1"/>
          <p:cNvSpPr>
            <a:spLocks noGrp="1"/>
          </p:cNvSpPr>
          <p:nvPr>
            <p:ph type="title"/>
          </p:nvPr>
        </p:nvSpPr>
        <p:spPr>
          <a:xfrm>
            <a:off x="581193" y="729658"/>
            <a:ext cx="11029616" cy="988332"/>
          </a:xfrm>
        </p:spPr>
        <p:txBody>
          <a:bodyPr rtlCol="0"/>
          <a:lstStyle/>
          <a:p>
            <a:pPr rtl="0"/>
            <a:r>
              <a:rPr lang="tr-TR" noProof="0"/>
              <a:t>Asıl başlık stilini düzenlemek için tıklayın</a:t>
            </a:r>
            <a:endParaRPr lang="tr-TR" noProof="0" dirty="0"/>
          </a:p>
        </p:txBody>
      </p:sp>
      <p:sp>
        <p:nvSpPr>
          <p:cNvPr id="3" name="İçerik Yer Tutucusu 2"/>
          <p:cNvSpPr>
            <a:spLocks noGrp="1"/>
          </p:cNvSpPr>
          <p:nvPr>
            <p:ph sz="half" idx="1"/>
          </p:nvPr>
        </p:nvSpPr>
        <p:spPr>
          <a:xfrm>
            <a:off x="581193" y="2228003"/>
            <a:ext cx="5422390" cy="3633047"/>
          </a:xfrm>
        </p:spPr>
        <p:txBody>
          <a:bodyPr rtlCol="0">
            <a:normAutofit/>
          </a:bodyPr>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a:p>
            <a:pPr lvl="4" rtl="0"/>
            <a:r>
              <a:rPr lang="tr-TR" noProof="0"/>
              <a:t>Beşinci düzey</a:t>
            </a:r>
            <a:endParaRPr lang="tr-TR" noProof="0" dirty="0"/>
          </a:p>
        </p:txBody>
      </p:sp>
      <p:sp>
        <p:nvSpPr>
          <p:cNvPr id="4" name="İçerik Yer Tutucusu 3"/>
          <p:cNvSpPr>
            <a:spLocks noGrp="1"/>
          </p:cNvSpPr>
          <p:nvPr>
            <p:ph sz="half" idx="2"/>
          </p:nvPr>
        </p:nvSpPr>
        <p:spPr>
          <a:xfrm>
            <a:off x="6188417" y="2228003"/>
            <a:ext cx="5422392" cy="3633047"/>
          </a:xfrm>
        </p:spPr>
        <p:txBody>
          <a:bodyPr rtlCol="0">
            <a:normAutofit/>
          </a:bodyPr>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a:p>
            <a:pPr lvl="4" rtl="0"/>
            <a:r>
              <a:rPr lang="tr-TR" noProof="0"/>
              <a:t>Beşinci düzey</a:t>
            </a:r>
            <a:endParaRPr lang="tr-TR" noProof="0" dirty="0"/>
          </a:p>
        </p:txBody>
      </p:sp>
      <p:sp>
        <p:nvSpPr>
          <p:cNvPr id="5" name="Tarih Yer Tutucusu 4"/>
          <p:cNvSpPr>
            <a:spLocks noGrp="1"/>
          </p:cNvSpPr>
          <p:nvPr>
            <p:ph type="dt" sz="half" idx="10"/>
          </p:nvPr>
        </p:nvSpPr>
        <p:spPr/>
        <p:txBody>
          <a:bodyPr rtlCol="0"/>
          <a:lstStyle/>
          <a:p>
            <a:pPr rtl="0"/>
            <a:fld id="{478D3AC4-80B1-4392-A5D4-0E781E8BB3AB}" type="datetime1">
              <a:rPr lang="tr-TR" noProof="0" smtClean="0"/>
              <a:t>27.01.2021</a:t>
            </a:fld>
            <a:endParaRPr lang="tr-TR" noProof="0" dirty="0"/>
          </a:p>
        </p:txBody>
      </p:sp>
      <p:sp>
        <p:nvSpPr>
          <p:cNvPr id="6" name="Alt Bilgi Yer Tutucusu 5"/>
          <p:cNvSpPr>
            <a:spLocks noGrp="1"/>
          </p:cNvSpPr>
          <p:nvPr>
            <p:ph type="ftr" sz="quarter" idx="11"/>
          </p:nvPr>
        </p:nvSpPr>
        <p:spPr/>
        <p:txBody>
          <a:bodyPr rtlCol="0"/>
          <a:lstStyle/>
          <a:p>
            <a:pPr rtl="0"/>
            <a:endParaRPr lang="tr-TR" noProof="0" dirty="0"/>
          </a:p>
        </p:txBody>
      </p:sp>
      <p:sp>
        <p:nvSpPr>
          <p:cNvPr id="7" name="Slayt Numarası Yer Tutucusu 6"/>
          <p:cNvSpPr>
            <a:spLocks noGrp="1"/>
          </p:cNvSpPr>
          <p:nvPr>
            <p:ph type="sldNum" sz="quarter" idx="12"/>
          </p:nvPr>
        </p:nvSpPr>
        <p:spPr/>
        <p:txBody>
          <a:bodyPr rtlCol="0"/>
          <a:lstStyle/>
          <a:p>
            <a:pPr rtl="0"/>
            <a:fld id="{D57F1E4F-1CFF-5643-939E-217C01CDF565}" type="slidenum">
              <a:rPr lang="tr-TR" noProof="0" smtClean="0"/>
              <a:pPr/>
              <a:t>‹#›</a:t>
            </a:fld>
            <a:endParaRPr lang="tr-TR" noProof="0"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11" name="Dikdörtgen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Başlık 1"/>
          <p:cNvSpPr>
            <a:spLocks noGrp="1"/>
          </p:cNvSpPr>
          <p:nvPr>
            <p:ph type="title"/>
          </p:nvPr>
        </p:nvSpPr>
        <p:spPr>
          <a:xfrm>
            <a:off x="581193" y="729658"/>
            <a:ext cx="11029616" cy="988332"/>
          </a:xfrm>
        </p:spPr>
        <p:txBody>
          <a:bodyPr rtlCol="0"/>
          <a:lstStyle/>
          <a:p>
            <a:pPr rtl="0"/>
            <a:r>
              <a:rPr lang="tr-TR" noProof="0"/>
              <a:t>Asıl başlık stilini düzenlemek için tıklayın</a:t>
            </a:r>
            <a:endParaRPr lang="tr-TR" noProof="0" dirty="0"/>
          </a:p>
        </p:txBody>
      </p:sp>
      <p:sp>
        <p:nvSpPr>
          <p:cNvPr id="3" name="Metin Yer Tutucusu 2"/>
          <p:cNvSpPr>
            <a:spLocks noGrp="1"/>
          </p:cNvSpPr>
          <p:nvPr>
            <p:ph type="body" idx="1"/>
          </p:nvPr>
        </p:nvSpPr>
        <p:spPr>
          <a:xfrm>
            <a:off x="887219" y="2250892"/>
            <a:ext cx="5087075" cy="536005"/>
          </a:xfrm>
        </p:spPr>
        <p:txBody>
          <a:bodyPr rtlCol="0"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tr-TR" noProof="0"/>
              <a:t>Asıl metin stillerini düzenlemek için tıklayın</a:t>
            </a:r>
          </a:p>
        </p:txBody>
      </p:sp>
      <p:sp>
        <p:nvSpPr>
          <p:cNvPr id="4" name="İçerik Yer Tutucusu 3"/>
          <p:cNvSpPr>
            <a:spLocks noGrp="1"/>
          </p:cNvSpPr>
          <p:nvPr>
            <p:ph sz="half" idx="2"/>
          </p:nvPr>
        </p:nvSpPr>
        <p:spPr>
          <a:xfrm>
            <a:off x="581194" y="2926052"/>
            <a:ext cx="5393100" cy="2934999"/>
          </a:xfrm>
        </p:spPr>
        <p:txBody>
          <a:bodyPr rtlCol="0" anchor="t">
            <a:normAutofit/>
          </a:bodyPr>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a:p>
            <a:pPr lvl="4" rtl="0"/>
            <a:r>
              <a:rPr lang="tr-TR" noProof="0"/>
              <a:t>Beşinci düzey</a:t>
            </a:r>
            <a:endParaRPr lang="tr-TR" noProof="0" dirty="0"/>
          </a:p>
        </p:txBody>
      </p:sp>
      <p:sp>
        <p:nvSpPr>
          <p:cNvPr id="5" name="Metin Yer Tutucusu 4"/>
          <p:cNvSpPr>
            <a:spLocks noGrp="1"/>
          </p:cNvSpPr>
          <p:nvPr>
            <p:ph type="body" sz="quarter" idx="3"/>
          </p:nvPr>
        </p:nvSpPr>
        <p:spPr>
          <a:xfrm>
            <a:off x="6523735" y="2250892"/>
            <a:ext cx="5087073" cy="553373"/>
          </a:xfrm>
        </p:spPr>
        <p:txBody>
          <a:bodyPr rtlCol="0"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tr-TR" noProof="0"/>
              <a:t>Asıl metin stillerini düzenlemek için tıklayın</a:t>
            </a:r>
          </a:p>
        </p:txBody>
      </p:sp>
      <p:sp>
        <p:nvSpPr>
          <p:cNvPr id="6" name="İçerik Yer Tutucusu 5"/>
          <p:cNvSpPr>
            <a:spLocks noGrp="1"/>
          </p:cNvSpPr>
          <p:nvPr>
            <p:ph sz="quarter" idx="4"/>
          </p:nvPr>
        </p:nvSpPr>
        <p:spPr>
          <a:xfrm>
            <a:off x="6217709" y="2926052"/>
            <a:ext cx="5393100" cy="2934999"/>
          </a:xfrm>
        </p:spPr>
        <p:txBody>
          <a:bodyPr rtlCol="0" anchor="t">
            <a:normAutofit/>
          </a:bodyPr>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a:p>
            <a:pPr lvl="4" rtl="0"/>
            <a:r>
              <a:rPr lang="tr-TR" noProof="0"/>
              <a:t>Beşinci düzey</a:t>
            </a:r>
            <a:endParaRPr lang="tr-TR" noProof="0" dirty="0"/>
          </a:p>
        </p:txBody>
      </p:sp>
      <p:sp>
        <p:nvSpPr>
          <p:cNvPr id="7" name="Tarih Yer Tutucusu 6"/>
          <p:cNvSpPr>
            <a:spLocks noGrp="1"/>
          </p:cNvSpPr>
          <p:nvPr>
            <p:ph type="dt" sz="half" idx="10"/>
          </p:nvPr>
        </p:nvSpPr>
        <p:spPr/>
        <p:txBody>
          <a:bodyPr rtlCol="0"/>
          <a:lstStyle/>
          <a:p>
            <a:pPr rtl="0"/>
            <a:fld id="{0A26255F-207C-440D-B061-CC459FD30FE4}" type="datetime1">
              <a:rPr lang="tr-TR" noProof="0" smtClean="0"/>
              <a:t>27.01.2021</a:t>
            </a:fld>
            <a:endParaRPr lang="tr-TR" noProof="0" dirty="0"/>
          </a:p>
        </p:txBody>
      </p:sp>
      <p:sp>
        <p:nvSpPr>
          <p:cNvPr id="8" name="Alt Bilgi Yer Tutucusu 7"/>
          <p:cNvSpPr>
            <a:spLocks noGrp="1"/>
          </p:cNvSpPr>
          <p:nvPr>
            <p:ph type="ftr" sz="quarter" idx="11"/>
          </p:nvPr>
        </p:nvSpPr>
        <p:spPr/>
        <p:txBody>
          <a:bodyPr rtlCol="0"/>
          <a:lstStyle/>
          <a:p>
            <a:pPr rtl="0"/>
            <a:endParaRPr lang="tr-TR" noProof="0" dirty="0"/>
          </a:p>
        </p:txBody>
      </p:sp>
      <p:sp>
        <p:nvSpPr>
          <p:cNvPr id="9" name="Slayt Numarası Yer Tutucusu 8"/>
          <p:cNvSpPr>
            <a:spLocks noGrp="1"/>
          </p:cNvSpPr>
          <p:nvPr>
            <p:ph type="sldNum" sz="quarter" idx="12"/>
          </p:nvPr>
        </p:nvSpPr>
        <p:spPr/>
        <p:txBody>
          <a:bodyPr rtlCol="0"/>
          <a:lstStyle/>
          <a:p>
            <a:pPr rtl="0"/>
            <a:fld id="{D57F1E4F-1CFF-5643-939E-217C01CDF565}" type="slidenum">
              <a:rPr lang="tr-TR" noProof="0" smtClean="0"/>
              <a:pPr/>
              <a:t>‹#›</a:t>
            </a:fld>
            <a:endParaRPr lang="tr-TR" noProof="0"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7" name="Dikdörtgen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Başlık 1"/>
          <p:cNvSpPr>
            <a:spLocks noGrp="1"/>
          </p:cNvSpPr>
          <p:nvPr>
            <p:ph type="title"/>
          </p:nvPr>
        </p:nvSpPr>
        <p:spPr>
          <a:xfrm>
            <a:off x="575894" y="729658"/>
            <a:ext cx="11029616" cy="988332"/>
          </a:xfrm>
        </p:spPr>
        <p:txBody>
          <a:bodyPr rtlCol="0"/>
          <a:lstStyle/>
          <a:p>
            <a:pPr rtl="0"/>
            <a:r>
              <a:rPr lang="tr-TR" noProof="0"/>
              <a:t>Asıl başlık stilini düzenlemek için tıklayın</a:t>
            </a:r>
            <a:endParaRPr lang="tr-TR" noProof="0" dirty="0"/>
          </a:p>
        </p:txBody>
      </p:sp>
      <p:sp>
        <p:nvSpPr>
          <p:cNvPr id="3" name="Tarih Yer Tutucusu 2"/>
          <p:cNvSpPr>
            <a:spLocks noGrp="1"/>
          </p:cNvSpPr>
          <p:nvPr>
            <p:ph type="dt" sz="half" idx="10"/>
          </p:nvPr>
        </p:nvSpPr>
        <p:spPr/>
        <p:txBody>
          <a:bodyPr rtlCol="0"/>
          <a:lstStyle/>
          <a:p>
            <a:pPr rtl="0"/>
            <a:fld id="{0A1C46E0-886A-4A2E-BDEC-23689A615BD6}" type="datetime1">
              <a:rPr lang="tr-TR" noProof="0" smtClean="0"/>
              <a:t>27.01.2021</a:t>
            </a:fld>
            <a:endParaRPr lang="tr-TR" noProof="0" dirty="0"/>
          </a:p>
        </p:txBody>
      </p:sp>
      <p:sp>
        <p:nvSpPr>
          <p:cNvPr id="4" name="Alt Bilgi Yer Tutucusu 3"/>
          <p:cNvSpPr>
            <a:spLocks noGrp="1"/>
          </p:cNvSpPr>
          <p:nvPr>
            <p:ph type="ftr" sz="quarter" idx="11"/>
          </p:nvPr>
        </p:nvSpPr>
        <p:spPr/>
        <p:txBody>
          <a:bodyPr rtlCol="0"/>
          <a:lstStyle/>
          <a:p>
            <a:pPr rtl="0"/>
            <a:endParaRPr lang="tr-TR" noProof="0" dirty="0"/>
          </a:p>
        </p:txBody>
      </p:sp>
      <p:sp>
        <p:nvSpPr>
          <p:cNvPr id="5" name="Slayt Numarası Yer Tutucusu 4"/>
          <p:cNvSpPr>
            <a:spLocks noGrp="1"/>
          </p:cNvSpPr>
          <p:nvPr>
            <p:ph type="sldNum" sz="quarter" idx="12"/>
          </p:nvPr>
        </p:nvSpPr>
        <p:spPr/>
        <p:txBody>
          <a:bodyPr rtlCol="0"/>
          <a:lstStyle/>
          <a:p>
            <a:pPr rtl="0"/>
            <a:fld id="{D57F1E4F-1CFF-5643-939E-217C01CDF565}" type="slidenum">
              <a:rPr lang="tr-TR" noProof="0" smtClean="0"/>
              <a:pPr/>
              <a:t>‹#›</a:t>
            </a:fld>
            <a:endParaRPr lang="tr-TR" noProof="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Tarih Yer Tutucusu 1"/>
          <p:cNvSpPr>
            <a:spLocks noGrp="1"/>
          </p:cNvSpPr>
          <p:nvPr>
            <p:ph type="dt" sz="half" idx="10"/>
          </p:nvPr>
        </p:nvSpPr>
        <p:spPr/>
        <p:txBody>
          <a:bodyPr rtlCol="0"/>
          <a:lstStyle/>
          <a:p>
            <a:pPr rtl="0"/>
            <a:fld id="{E4F13325-E1AF-4A8C-ACCA-E0959ED2BF90}" type="datetime1">
              <a:rPr lang="tr-TR" noProof="0" smtClean="0"/>
              <a:t>27.01.2021</a:t>
            </a:fld>
            <a:endParaRPr lang="tr-TR" noProof="0" dirty="0"/>
          </a:p>
        </p:txBody>
      </p:sp>
      <p:sp>
        <p:nvSpPr>
          <p:cNvPr id="3" name="Alt Bilgi Yer Tutucusu 2"/>
          <p:cNvSpPr>
            <a:spLocks noGrp="1"/>
          </p:cNvSpPr>
          <p:nvPr>
            <p:ph type="ftr" sz="quarter" idx="11"/>
          </p:nvPr>
        </p:nvSpPr>
        <p:spPr/>
        <p:txBody>
          <a:bodyPr rtlCol="0"/>
          <a:lstStyle/>
          <a:p>
            <a:pPr rtl="0"/>
            <a:endParaRPr lang="tr-TR" noProof="0" dirty="0"/>
          </a:p>
        </p:txBody>
      </p:sp>
      <p:sp>
        <p:nvSpPr>
          <p:cNvPr id="4" name="Slayt Numarası Yer Tutucusu 3"/>
          <p:cNvSpPr>
            <a:spLocks noGrp="1"/>
          </p:cNvSpPr>
          <p:nvPr>
            <p:ph type="sldNum" sz="quarter" idx="12"/>
          </p:nvPr>
        </p:nvSpPr>
        <p:spPr/>
        <p:txBody>
          <a:bodyPr rtlCol="0"/>
          <a:lstStyle/>
          <a:p>
            <a:pPr rtl="0"/>
            <a:fld id="{D57F1E4F-1CFF-5643-939E-217C01CDF565}" type="slidenum">
              <a:rPr lang="tr-TR" noProof="0" smtClean="0"/>
              <a:pPr/>
              <a:t>‹#›</a:t>
            </a:fld>
            <a:endParaRPr lang="tr-TR" noProof="0"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Resim Yazılı İçerik">
    <p:spTree>
      <p:nvGrpSpPr>
        <p:cNvPr id="1" name=""/>
        <p:cNvGrpSpPr/>
        <p:nvPr/>
      </p:nvGrpSpPr>
      <p:grpSpPr>
        <a:xfrm>
          <a:off x="0" y="0"/>
          <a:ext cx="0" cy="0"/>
          <a:chOff x="0" y="0"/>
          <a:chExt cx="0" cy="0"/>
        </a:xfrm>
      </p:grpSpPr>
      <p:sp>
        <p:nvSpPr>
          <p:cNvPr id="9" name="Dikdörtgen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Başlık 1"/>
          <p:cNvSpPr>
            <a:spLocks noGrp="1"/>
          </p:cNvSpPr>
          <p:nvPr>
            <p:ph type="title"/>
          </p:nvPr>
        </p:nvSpPr>
        <p:spPr>
          <a:xfrm>
            <a:off x="581192" y="5262296"/>
            <a:ext cx="4909445" cy="689514"/>
          </a:xfrm>
        </p:spPr>
        <p:txBody>
          <a:bodyPr rtlCol="0" anchor="ctr"/>
          <a:lstStyle>
            <a:lvl1pPr algn="l">
              <a:defRPr sz="2000" b="0">
                <a:solidFill>
                  <a:schemeClr val="accent1">
                    <a:lumMod val="75000"/>
                    <a:lumOff val="25000"/>
                  </a:schemeClr>
                </a:solidFill>
              </a:defRPr>
            </a:lvl1pPr>
          </a:lstStyle>
          <a:p>
            <a:pPr rtl="0"/>
            <a:r>
              <a:rPr lang="tr-TR" noProof="0"/>
              <a:t>Asıl başlık stilini düzenlemek için tıklayın</a:t>
            </a:r>
            <a:endParaRPr lang="tr-TR" noProof="0" dirty="0"/>
          </a:p>
        </p:txBody>
      </p:sp>
      <p:sp>
        <p:nvSpPr>
          <p:cNvPr id="3" name="İçerik Yer Tutucusu 2"/>
          <p:cNvSpPr>
            <a:spLocks noGrp="1"/>
          </p:cNvSpPr>
          <p:nvPr>
            <p:ph idx="1"/>
          </p:nvPr>
        </p:nvSpPr>
        <p:spPr>
          <a:xfrm>
            <a:off x="447816" y="601200"/>
            <a:ext cx="11292840" cy="4204800"/>
          </a:xfrm>
        </p:spPr>
        <p:txBody>
          <a:bodyPr rtlCol="0"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a:p>
            <a:pPr lvl="4" rtl="0"/>
            <a:r>
              <a:rPr lang="tr-TR" noProof="0"/>
              <a:t>Beşinci düzey</a:t>
            </a:r>
            <a:endParaRPr lang="tr-TR" noProof="0" dirty="0"/>
          </a:p>
        </p:txBody>
      </p:sp>
      <p:sp>
        <p:nvSpPr>
          <p:cNvPr id="4" name="Metin Yer Tutucusu 3"/>
          <p:cNvSpPr>
            <a:spLocks noGrp="1"/>
          </p:cNvSpPr>
          <p:nvPr>
            <p:ph type="body" sz="half" idx="2"/>
          </p:nvPr>
        </p:nvSpPr>
        <p:spPr>
          <a:xfrm>
            <a:off x="5740823" y="5262296"/>
            <a:ext cx="5869987" cy="689515"/>
          </a:xfrm>
        </p:spPr>
        <p:txBody>
          <a:bodyPr rtlCol="0"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tr-TR" noProof="0"/>
              <a:t>Asıl metin stillerini düzenlemek için tıklayın</a:t>
            </a:r>
          </a:p>
        </p:txBody>
      </p:sp>
      <p:sp>
        <p:nvSpPr>
          <p:cNvPr id="5" name="Tarih Yer Tutucusu 4"/>
          <p:cNvSpPr>
            <a:spLocks noGrp="1"/>
          </p:cNvSpPr>
          <p:nvPr>
            <p:ph type="dt" sz="half" idx="10"/>
          </p:nvPr>
        </p:nvSpPr>
        <p:spPr/>
        <p:txBody>
          <a:bodyPr rtlCol="0"/>
          <a:lstStyle>
            <a:lvl1pPr>
              <a:defRPr>
                <a:solidFill>
                  <a:schemeClr val="accent1">
                    <a:lumMod val="75000"/>
                    <a:lumOff val="25000"/>
                  </a:schemeClr>
                </a:solidFill>
              </a:defRPr>
            </a:lvl1pPr>
          </a:lstStyle>
          <a:p>
            <a:pPr rtl="0"/>
            <a:fld id="{B0FC9F66-5B92-4CD9-81A4-F7054E24E87A}" type="datetime1">
              <a:rPr lang="tr-TR" noProof="0" smtClean="0"/>
              <a:t>27.01.2021</a:t>
            </a:fld>
            <a:endParaRPr lang="tr-TR" noProof="0" dirty="0"/>
          </a:p>
        </p:txBody>
      </p:sp>
      <p:sp>
        <p:nvSpPr>
          <p:cNvPr id="6" name="Alt Bilgi Yer Tutucusu 5"/>
          <p:cNvSpPr>
            <a:spLocks noGrp="1"/>
          </p:cNvSpPr>
          <p:nvPr>
            <p:ph type="ftr" sz="quarter" idx="11"/>
          </p:nvPr>
        </p:nvSpPr>
        <p:spPr/>
        <p:txBody>
          <a:bodyPr rtlCol="0"/>
          <a:lstStyle>
            <a:lvl1pPr>
              <a:defRPr>
                <a:solidFill>
                  <a:schemeClr val="accent1">
                    <a:lumMod val="75000"/>
                    <a:lumOff val="25000"/>
                  </a:schemeClr>
                </a:solidFill>
              </a:defRPr>
            </a:lvl1pPr>
          </a:lstStyle>
          <a:p>
            <a:pPr rtl="0"/>
            <a:endParaRPr lang="tr-TR" noProof="0" dirty="0"/>
          </a:p>
        </p:txBody>
      </p:sp>
      <p:sp>
        <p:nvSpPr>
          <p:cNvPr id="7" name="Slayt Numarası Yer Tutucusu 6"/>
          <p:cNvSpPr>
            <a:spLocks noGrp="1"/>
          </p:cNvSpPr>
          <p:nvPr>
            <p:ph type="sldNum" sz="quarter" idx="12"/>
          </p:nvPr>
        </p:nvSpPr>
        <p:spPr/>
        <p:txBody>
          <a:bodyPr rtlCol="0"/>
          <a:lstStyle>
            <a:lvl1pPr>
              <a:defRPr>
                <a:solidFill>
                  <a:schemeClr val="accent1">
                    <a:lumMod val="75000"/>
                    <a:lumOff val="25000"/>
                  </a:schemeClr>
                </a:solidFill>
              </a:defRPr>
            </a:lvl1pPr>
          </a:lstStyle>
          <a:p>
            <a:pPr rtl="0"/>
            <a:fld id="{D57F1E4F-1CFF-5643-939E-217C01CDF565}" type="slidenum">
              <a:rPr lang="tr-TR" noProof="0" smtClean="0"/>
              <a:pPr/>
              <a:t>‹#›</a:t>
            </a:fld>
            <a:endParaRPr lang="tr-TR" noProof="0"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Resim Yazılı Resim">
    <p:spTree>
      <p:nvGrpSpPr>
        <p:cNvPr id="1" name=""/>
        <p:cNvGrpSpPr/>
        <p:nvPr/>
      </p:nvGrpSpPr>
      <p:grpSpPr>
        <a:xfrm>
          <a:off x="0" y="0"/>
          <a:ext cx="0" cy="0"/>
          <a:chOff x="0" y="0"/>
          <a:chExt cx="0" cy="0"/>
        </a:xfrm>
      </p:grpSpPr>
      <p:sp>
        <p:nvSpPr>
          <p:cNvPr id="2" name="Başlık 1"/>
          <p:cNvSpPr>
            <a:spLocks noGrp="1"/>
          </p:cNvSpPr>
          <p:nvPr>
            <p:ph type="title"/>
          </p:nvPr>
        </p:nvSpPr>
        <p:spPr>
          <a:xfrm>
            <a:off x="581193" y="4693389"/>
            <a:ext cx="11029616" cy="566738"/>
          </a:xfrm>
        </p:spPr>
        <p:txBody>
          <a:bodyPr rtlCol="0" anchor="b">
            <a:normAutofit/>
          </a:bodyPr>
          <a:lstStyle>
            <a:lvl1pPr algn="l">
              <a:defRPr sz="2400" b="0">
                <a:solidFill>
                  <a:schemeClr val="accent1"/>
                </a:solidFill>
              </a:defRPr>
            </a:lvl1pPr>
          </a:lstStyle>
          <a:p>
            <a:pPr rtl="0"/>
            <a:r>
              <a:rPr lang="tr-TR" noProof="0"/>
              <a:t>Asıl başlık stilini düzenlemek için tıklayın</a:t>
            </a:r>
            <a:endParaRPr lang="tr-TR" noProof="0" dirty="0"/>
          </a:p>
        </p:txBody>
      </p:sp>
      <p:sp>
        <p:nvSpPr>
          <p:cNvPr id="3" name="Resim Yer Tutucusu 2"/>
          <p:cNvSpPr>
            <a:spLocks noGrp="1" noChangeAspect="1"/>
          </p:cNvSpPr>
          <p:nvPr>
            <p:ph type="pic" idx="1"/>
          </p:nvPr>
        </p:nvSpPr>
        <p:spPr>
          <a:xfrm>
            <a:off x="447817" y="599725"/>
            <a:ext cx="11290859" cy="3557252"/>
          </a:xfrm>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tr-TR" noProof="0" dirty="0"/>
              <a:t>Resim eklemek için simgeye tıklayın</a:t>
            </a:r>
          </a:p>
        </p:txBody>
      </p:sp>
      <p:sp>
        <p:nvSpPr>
          <p:cNvPr id="4" name="Metin Yer Tutucusu 3"/>
          <p:cNvSpPr>
            <a:spLocks noGrp="1"/>
          </p:cNvSpPr>
          <p:nvPr>
            <p:ph type="body" sz="half" idx="2"/>
          </p:nvPr>
        </p:nvSpPr>
        <p:spPr>
          <a:xfrm>
            <a:off x="581192" y="5260127"/>
            <a:ext cx="11029617" cy="598671"/>
          </a:xfrm>
        </p:spPr>
        <p:txBody>
          <a:bodyPr rtlCol="0">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tr-TR" noProof="0"/>
              <a:t>Asıl metin stillerini düzenlemek için tıklayın</a:t>
            </a:r>
          </a:p>
        </p:txBody>
      </p:sp>
      <p:sp>
        <p:nvSpPr>
          <p:cNvPr id="5" name="Tarih Yer Tutucusu 4"/>
          <p:cNvSpPr>
            <a:spLocks noGrp="1"/>
          </p:cNvSpPr>
          <p:nvPr>
            <p:ph type="dt" sz="half" idx="10"/>
          </p:nvPr>
        </p:nvSpPr>
        <p:spPr/>
        <p:txBody>
          <a:bodyPr rtlCol="0"/>
          <a:lstStyle/>
          <a:p>
            <a:pPr rtl="0"/>
            <a:fld id="{3CA0C092-F832-4723-94BC-C04D460E2165}" type="datetime1">
              <a:rPr lang="tr-TR" noProof="0" smtClean="0"/>
              <a:t>27.01.2021</a:t>
            </a:fld>
            <a:endParaRPr lang="tr-TR" noProof="0" dirty="0"/>
          </a:p>
        </p:txBody>
      </p:sp>
      <p:sp>
        <p:nvSpPr>
          <p:cNvPr id="6" name="Alt Bilgi Yer Tutucusu 5"/>
          <p:cNvSpPr>
            <a:spLocks noGrp="1"/>
          </p:cNvSpPr>
          <p:nvPr>
            <p:ph type="ftr" sz="quarter" idx="11"/>
          </p:nvPr>
        </p:nvSpPr>
        <p:spPr/>
        <p:txBody>
          <a:bodyPr rtlCol="0"/>
          <a:lstStyle/>
          <a:p>
            <a:pPr rtl="0"/>
            <a:endParaRPr lang="tr-TR" noProof="0" dirty="0"/>
          </a:p>
        </p:txBody>
      </p:sp>
      <p:sp>
        <p:nvSpPr>
          <p:cNvPr id="7" name="Slayt Numarası Yer Tutucusu 6"/>
          <p:cNvSpPr>
            <a:spLocks noGrp="1"/>
          </p:cNvSpPr>
          <p:nvPr>
            <p:ph type="sldNum" sz="quarter" idx="12"/>
          </p:nvPr>
        </p:nvSpPr>
        <p:spPr/>
        <p:txBody>
          <a:bodyPr rtlCol="0"/>
          <a:lstStyle/>
          <a:p>
            <a:pPr rtl="0"/>
            <a:fld id="{D57F1E4F-1CFF-5643-939E-217C01CDF565}" type="slidenum">
              <a:rPr lang="tr-TR" noProof="0" smtClean="0"/>
              <a:pPr/>
              <a:t>‹#›</a:t>
            </a:fld>
            <a:endParaRPr lang="tr-TR" noProof="0"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Başlık Yer Tutucusu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pPr rtl="0"/>
            <a:r>
              <a:rPr lang="tr-TR" noProof="0" dirty="0"/>
              <a:t>Asıl başlık stilini düzenlemek için tıklayın</a:t>
            </a:r>
          </a:p>
        </p:txBody>
      </p:sp>
      <p:sp>
        <p:nvSpPr>
          <p:cNvPr id="3" name="Metin Yer Tutucusu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rtl="0"/>
            <a:r>
              <a:rPr lang="tr-TR" noProof="0" dirty="0"/>
              <a:t>Asıl metin stillerini düzenlemek için tıklayın</a:t>
            </a:r>
          </a:p>
          <a:p>
            <a:pPr lvl="1" rtl="0"/>
            <a:r>
              <a:rPr lang="tr-TR" noProof="0" dirty="0"/>
              <a:t>İkinci düzey</a:t>
            </a:r>
          </a:p>
          <a:p>
            <a:pPr lvl="2" rtl="0"/>
            <a:r>
              <a:rPr lang="tr-TR" noProof="0" dirty="0"/>
              <a:t>Üçüncü düzey</a:t>
            </a:r>
          </a:p>
          <a:p>
            <a:pPr lvl="3" rtl="0"/>
            <a:r>
              <a:rPr lang="tr-TR" noProof="0" dirty="0"/>
              <a:t>Dördüncü düzey</a:t>
            </a:r>
          </a:p>
          <a:p>
            <a:pPr lvl="4" rtl="0"/>
            <a:r>
              <a:rPr lang="tr-TR" noProof="0" dirty="0"/>
              <a:t>Beşinci düzey</a:t>
            </a:r>
          </a:p>
        </p:txBody>
      </p:sp>
      <p:sp>
        <p:nvSpPr>
          <p:cNvPr id="4" name="Tarih Yer Tutucusu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latin typeface="Calibri" panose="020F0502020204030204" pitchFamily="34" charset="0"/>
              </a:defRPr>
            </a:lvl1pPr>
          </a:lstStyle>
          <a:p>
            <a:fld id="{F83D6174-D5CD-41A8-9961-C76C4191B6FC}" type="datetime1">
              <a:rPr lang="tr-TR" noProof="0" smtClean="0"/>
              <a:t>27.01.2021</a:t>
            </a:fld>
            <a:endParaRPr lang="tr-TR" noProof="0" dirty="0"/>
          </a:p>
        </p:txBody>
      </p:sp>
      <p:sp>
        <p:nvSpPr>
          <p:cNvPr id="5" name="Alt Bilgi Yer Tutucusu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latin typeface="Calibri" panose="020F0502020204030204" pitchFamily="34" charset="0"/>
              </a:defRPr>
            </a:lvl1pPr>
          </a:lstStyle>
          <a:p>
            <a:endParaRPr lang="tr-TR" noProof="0" dirty="0"/>
          </a:p>
        </p:txBody>
      </p:sp>
      <p:sp>
        <p:nvSpPr>
          <p:cNvPr id="6" name="Slayt Numarası Yer Tutucusu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latin typeface="Calibri" panose="020F0502020204030204" pitchFamily="34" charset="0"/>
              </a:defRPr>
            </a:lvl1pPr>
          </a:lstStyle>
          <a:p>
            <a:fld id="{D57F1E4F-1CFF-5643-939E-217C01CDF565}" type="slidenum">
              <a:rPr lang="tr-TR" noProof="0" smtClean="0"/>
              <a:pPr/>
              <a:t>‹#›</a:t>
            </a:fld>
            <a:endParaRPr lang="tr-TR" noProof="0" dirty="0"/>
          </a:p>
        </p:txBody>
      </p:sp>
      <p:sp>
        <p:nvSpPr>
          <p:cNvPr id="9" name="Dikdörtgen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Dikdörtgen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Dikdörtgen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457200" rtl="0" eaLnBrk="1" latinLnBrk="0" hangingPunct="1">
        <a:spcBef>
          <a:spcPct val="0"/>
        </a:spcBef>
        <a:buNone/>
        <a:defRPr sz="2800" b="0" kern="1200" cap="all">
          <a:solidFill>
            <a:schemeClr val="bg1"/>
          </a:solidFill>
          <a:latin typeface="Calibri" panose="020F0502020204030204" pitchFamily="34" charset="0"/>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Calibri" panose="020F0502020204030204" pitchFamily="34" charset="0"/>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Calibri" panose="020F0502020204030204" pitchFamily="34" charset="0"/>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Calibri" panose="020F0502020204030204" pitchFamily="34" charset="0"/>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Calibri" panose="020F0502020204030204" pitchFamily="34" charset="0"/>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Calibri" panose="020F0502020204030204" pitchFamily="34" charset="0"/>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4" name="Dikdörtgen 53">
            <a:extLst>
              <a:ext uri="{FF2B5EF4-FFF2-40B4-BE49-F238E27FC236}">
                <a16:creationId xmlns:a16="http://schemas.microsoft.com/office/drawing/2014/main" id="{683F1FFD-1AA8-4EC2-97B9-FEC7564F48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dirty="0">
              <a:latin typeface="Calibri" panose="020F0502020204030204" pitchFamily="34" charset="0"/>
            </a:endParaRPr>
          </a:p>
        </p:txBody>
      </p:sp>
      <p:pic>
        <p:nvPicPr>
          <p:cNvPr id="37" name="Resim 36" descr="Numaralı ve çizgili devre kartı dijital gösterimleri">
            <a:extLst>
              <a:ext uri="{FF2B5EF4-FFF2-40B4-BE49-F238E27FC236}">
                <a16:creationId xmlns:a16="http://schemas.microsoft.com/office/drawing/2014/main" id="{1A3477DC-B338-4F74-BC24-AFDF096E5A7F}"/>
              </a:ext>
            </a:extLst>
          </p:cNvPr>
          <p:cNvPicPr>
            <a:picLocks noChangeAspect="1"/>
          </p:cNvPicPr>
          <p:nvPr/>
        </p:nvPicPr>
        <p:blipFill rotWithShape="1">
          <a:blip r:embed="rId3"/>
          <a:srcRect l="10509"/>
          <a:stretch/>
        </p:blipFill>
        <p:spPr>
          <a:xfrm>
            <a:off x="446534" y="723899"/>
            <a:ext cx="7498616" cy="5676901"/>
          </a:xfrm>
          <a:prstGeom prst="rect">
            <a:avLst/>
          </a:prstGeom>
        </p:spPr>
      </p:pic>
      <p:sp>
        <p:nvSpPr>
          <p:cNvPr id="56" name="Dikdörtgen 55">
            <a:extLst>
              <a:ext uri="{FF2B5EF4-FFF2-40B4-BE49-F238E27FC236}">
                <a16:creationId xmlns:a16="http://schemas.microsoft.com/office/drawing/2014/main" id="{8FF0F8A7-C9E3-49D9-A67E-09FF582C78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723899"/>
            <a:ext cx="3703320"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Başlık 1">
            <a:extLst>
              <a:ext uri="{FF2B5EF4-FFF2-40B4-BE49-F238E27FC236}">
                <a16:creationId xmlns:a16="http://schemas.microsoft.com/office/drawing/2014/main" id="{7D2DBA70-3C88-4960-B0D4-84FCD42B19DB}"/>
              </a:ext>
            </a:extLst>
          </p:cNvPr>
          <p:cNvSpPr>
            <a:spLocks noGrp="1"/>
          </p:cNvSpPr>
          <p:nvPr>
            <p:ph type="ctrTitle"/>
          </p:nvPr>
        </p:nvSpPr>
        <p:spPr>
          <a:xfrm>
            <a:off x="8296275" y="2085799"/>
            <a:ext cx="3081576" cy="2085869"/>
          </a:xfrm>
        </p:spPr>
        <p:txBody>
          <a:bodyPr rtlCol="0">
            <a:normAutofit/>
          </a:bodyPr>
          <a:lstStyle/>
          <a:p>
            <a:r>
              <a:rPr lang="tr-TR" dirty="0">
                <a:solidFill>
                  <a:srgbClr val="FFFFFF"/>
                </a:solidFill>
              </a:rPr>
              <a:t>Veri bilimi için TEMEL SQL</a:t>
            </a:r>
          </a:p>
        </p:txBody>
      </p:sp>
      <p:sp>
        <p:nvSpPr>
          <p:cNvPr id="3" name="Alt Başlık 2">
            <a:extLst>
              <a:ext uri="{FF2B5EF4-FFF2-40B4-BE49-F238E27FC236}">
                <a16:creationId xmlns:a16="http://schemas.microsoft.com/office/drawing/2014/main" id="{1B3254AA-54D7-42C3-86C1-E80F6DF9CA03}"/>
              </a:ext>
            </a:extLst>
          </p:cNvPr>
          <p:cNvSpPr>
            <a:spLocks noGrp="1"/>
          </p:cNvSpPr>
          <p:nvPr>
            <p:ph type="subTitle" idx="1"/>
          </p:nvPr>
        </p:nvSpPr>
        <p:spPr>
          <a:xfrm>
            <a:off x="8296275" y="4343370"/>
            <a:ext cx="3081576" cy="1733655"/>
          </a:xfrm>
        </p:spPr>
        <p:txBody>
          <a:bodyPr rtlCol="0">
            <a:normAutofit/>
          </a:bodyPr>
          <a:lstStyle/>
          <a:p>
            <a:pPr rtl="0"/>
            <a:r>
              <a:rPr lang="tr-TR" dirty="0">
                <a:solidFill>
                  <a:srgbClr val="EBEBEB"/>
                </a:solidFill>
              </a:rPr>
              <a:t>			ALPEREN KEZAY</a:t>
            </a:r>
          </a:p>
        </p:txBody>
      </p:sp>
      <p:grpSp>
        <p:nvGrpSpPr>
          <p:cNvPr id="58" name="Grup 57">
            <a:extLst>
              <a:ext uri="{FF2B5EF4-FFF2-40B4-BE49-F238E27FC236}">
                <a16:creationId xmlns:a16="http://schemas.microsoft.com/office/drawing/2014/main" id="{A4274C20-A98B-4AC3-B16A-B7F41CB582D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59" name="Dikdörtgen 58">
              <a:extLst>
                <a:ext uri="{FF2B5EF4-FFF2-40B4-BE49-F238E27FC236}">
                  <a16:creationId xmlns:a16="http://schemas.microsoft.com/office/drawing/2014/main" id="{43ECC69B-2243-424A-8237-CF490F8B06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60" name="Dikdörtgen 59">
              <a:extLst>
                <a:ext uri="{FF2B5EF4-FFF2-40B4-BE49-F238E27FC236}">
                  <a16:creationId xmlns:a16="http://schemas.microsoft.com/office/drawing/2014/main" id="{6D2EA3B9-3D17-4510-8464-E74F67267C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61" name="Dikdörtgen 60">
              <a:extLst>
                <a:ext uri="{FF2B5EF4-FFF2-40B4-BE49-F238E27FC236}">
                  <a16:creationId xmlns:a16="http://schemas.microsoft.com/office/drawing/2014/main" id="{AA5DFA43-F31D-4C31-8826-6B40A21CF9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Tree>
    <p:extLst>
      <p:ext uri="{BB962C8B-B14F-4D97-AF65-F5344CB8AC3E}">
        <p14:creationId xmlns:p14="http://schemas.microsoft.com/office/powerpoint/2010/main" val="30983410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75398E0-14C1-42BE-AB86-9194A7DBA4A4}"/>
              </a:ext>
            </a:extLst>
          </p:cNvPr>
          <p:cNvSpPr>
            <a:spLocks noGrp="1"/>
          </p:cNvSpPr>
          <p:nvPr>
            <p:ph type="title"/>
          </p:nvPr>
        </p:nvSpPr>
        <p:spPr/>
        <p:txBody>
          <a:bodyPr/>
          <a:lstStyle/>
          <a:p>
            <a:r>
              <a:rPr lang="tr-TR" dirty="0"/>
              <a:t>Postgresql nedir?</a:t>
            </a:r>
          </a:p>
        </p:txBody>
      </p:sp>
      <p:sp>
        <p:nvSpPr>
          <p:cNvPr id="3" name="İçerik Yer Tutucusu 2">
            <a:extLst>
              <a:ext uri="{FF2B5EF4-FFF2-40B4-BE49-F238E27FC236}">
                <a16:creationId xmlns:a16="http://schemas.microsoft.com/office/drawing/2014/main" id="{961D572B-E566-49C3-9791-8BDCA7E65FDA}"/>
              </a:ext>
            </a:extLst>
          </p:cNvPr>
          <p:cNvSpPr>
            <a:spLocks noGrp="1"/>
          </p:cNvSpPr>
          <p:nvPr>
            <p:ph idx="1"/>
          </p:nvPr>
        </p:nvSpPr>
        <p:spPr/>
        <p:txBody>
          <a:bodyPr>
            <a:normAutofit/>
          </a:bodyPr>
          <a:lstStyle/>
          <a:p>
            <a:r>
              <a:rPr lang="tr-TR" dirty="0"/>
              <a:t>PostgreSQL, tüm dünyada popüler olan açık kaynak kodlu, platform bağımsız gelişmiş bir nesne ilişkisel (ORDBMS) veritabanı yönetim sistemidir.</a:t>
            </a:r>
          </a:p>
          <a:p>
            <a:r>
              <a:rPr lang="tr-TR" dirty="0"/>
              <a:t>Yüksek performanslı, kararlı ve güvenilirdir. </a:t>
            </a:r>
          </a:p>
          <a:p>
            <a:r>
              <a:rPr lang="tr-TR" b="0" i="0" dirty="0">
                <a:solidFill>
                  <a:srgbClr val="333333"/>
                </a:solidFill>
                <a:effectLst/>
                <a:cs typeface="Calibri" panose="020F0502020204030204" pitchFamily="34" charset="0"/>
              </a:rPr>
              <a:t>PostgreSQL, önde gelen ticari veritabanı ürünleri ile rekabet edecek kurumsal veritabanı özelliklerinin yanı sıra günümüz dijital dönüşüm projeleri ve teknolojileri ile uyumlu birçok yeni ve yenilikçi özelliğe sahiptir (Örneğin; dizi şeklindeki veri tiplerini saklaması, paralel sorgular oluşturması, JSON veri tipini desteklemesi ve üzerinde sorgu çalıştırabilmesi).</a:t>
            </a:r>
          </a:p>
          <a:p>
            <a:pPr algn="l"/>
            <a:r>
              <a:rPr lang="tr-TR" b="0" i="0" dirty="0">
                <a:solidFill>
                  <a:srgbClr val="333333"/>
                </a:solidFill>
                <a:effectLst/>
                <a:cs typeface="Calibri" panose="020F0502020204030204" pitchFamily="34" charset="0"/>
              </a:rPr>
              <a:t>PostgreSQL’in öğrenmesi, kurulumu, konfigürasyonu, yönetimi, izlemesi ve bakımı kolaydır. </a:t>
            </a:r>
          </a:p>
          <a:p>
            <a:pPr algn="l"/>
            <a:r>
              <a:rPr lang="tr-TR" b="0" i="0" dirty="0">
                <a:solidFill>
                  <a:srgbClr val="333333"/>
                </a:solidFill>
                <a:effectLst/>
                <a:cs typeface="Calibri" panose="020F0502020204030204" pitchFamily="34" charset="0"/>
              </a:rPr>
              <a:t>PostgreSQL’in çok aktif ve güçlü geliştirici komünitesi vardır. Her yıl bir majör sürümü yayınlanır.</a:t>
            </a:r>
            <a:br>
              <a:rPr lang="tr-TR" dirty="0"/>
            </a:br>
            <a:endParaRPr lang="tr-TR" dirty="0">
              <a:cs typeface="Calibri" panose="020F0502020204030204" pitchFamily="34" charset="0"/>
            </a:endParaRPr>
          </a:p>
        </p:txBody>
      </p:sp>
    </p:spTree>
    <p:extLst>
      <p:ext uri="{BB962C8B-B14F-4D97-AF65-F5344CB8AC3E}">
        <p14:creationId xmlns:p14="http://schemas.microsoft.com/office/powerpoint/2010/main" val="11592739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A4D28D4A-9267-4CC1-98B7-C0956873035A}"/>
              </a:ext>
            </a:extLst>
          </p:cNvPr>
          <p:cNvSpPr>
            <a:spLocks noGrp="1"/>
          </p:cNvSpPr>
          <p:nvPr>
            <p:ph type="title"/>
          </p:nvPr>
        </p:nvSpPr>
        <p:spPr/>
        <p:txBody>
          <a:bodyPr/>
          <a:lstStyle/>
          <a:p>
            <a:r>
              <a:rPr lang="tr-TR" dirty="0"/>
              <a:t>Postgresql’in tarihçesi	</a:t>
            </a:r>
          </a:p>
        </p:txBody>
      </p:sp>
      <p:pic>
        <p:nvPicPr>
          <p:cNvPr id="5" name="İçerik Yer Tutucusu 4">
            <a:extLst>
              <a:ext uri="{FF2B5EF4-FFF2-40B4-BE49-F238E27FC236}">
                <a16:creationId xmlns:a16="http://schemas.microsoft.com/office/drawing/2014/main" id="{B9503574-F7A7-450D-85A6-04D0F8CF1522}"/>
              </a:ext>
            </a:extLst>
          </p:cNvPr>
          <p:cNvPicPr>
            <a:picLocks noGrp="1" noChangeAspect="1"/>
          </p:cNvPicPr>
          <p:nvPr>
            <p:ph idx="1"/>
          </p:nvPr>
        </p:nvPicPr>
        <p:blipFill>
          <a:blip r:embed="rId2"/>
          <a:stretch>
            <a:fillRect/>
          </a:stretch>
        </p:blipFill>
        <p:spPr>
          <a:xfrm>
            <a:off x="918229" y="2276619"/>
            <a:ext cx="10238095" cy="2304762"/>
          </a:xfrm>
        </p:spPr>
      </p:pic>
      <p:sp>
        <p:nvSpPr>
          <p:cNvPr id="7" name="Metin kutusu 6">
            <a:extLst>
              <a:ext uri="{FF2B5EF4-FFF2-40B4-BE49-F238E27FC236}">
                <a16:creationId xmlns:a16="http://schemas.microsoft.com/office/drawing/2014/main" id="{B9AE4154-8FFC-47A9-A960-A4956BF65A32}"/>
              </a:ext>
            </a:extLst>
          </p:cNvPr>
          <p:cNvSpPr txBox="1"/>
          <p:nvPr/>
        </p:nvSpPr>
        <p:spPr>
          <a:xfrm>
            <a:off x="2989975" y="5381348"/>
            <a:ext cx="6094602" cy="646331"/>
          </a:xfrm>
          <a:prstGeom prst="rect">
            <a:avLst/>
          </a:prstGeom>
          <a:noFill/>
        </p:spPr>
        <p:txBody>
          <a:bodyPr wrap="square">
            <a:spAutoFit/>
          </a:bodyPr>
          <a:lstStyle/>
          <a:p>
            <a:r>
              <a:rPr lang="tr-TR" b="0" i="0" dirty="0">
                <a:solidFill>
                  <a:srgbClr val="333333"/>
                </a:solidFill>
                <a:effectLst/>
                <a:latin typeface="Calibri" panose="020F0502020204030204" pitchFamily="34" charset="0"/>
                <a:cs typeface="Calibri" panose="020F0502020204030204" pitchFamily="34" charset="0"/>
              </a:rPr>
              <a:t>PostgreSQL’in, 1977 yılında başlayan 20 yılı akademik, son 23 yılı endüstride geçen 43 yıllık bir geçmişi vardır</a:t>
            </a:r>
            <a:r>
              <a:rPr lang="tr-TR" b="0" i="0" dirty="0">
                <a:solidFill>
                  <a:srgbClr val="333333"/>
                </a:solidFill>
                <a:effectLst/>
                <a:latin typeface="Helvetica Neue"/>
              </a:rPr>
              <a:t>.</a:t>
            </a:r>
            <a:endParaRPr lang="tr-TR" dirty="0"/>
          </a:p>
        </p:txBody>
      </p:sp>
    </p:spTree>
    <p:extLst>
      <p:ext uri="{BB962C8B-B14F-4D97-AF65-F5344CB8AC3E}">
        <p14:creationId xmlns:p14="http://schemas.microsoft.com/office/powerpoint/2010/main" val="24514042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383717A-9986-4A71-BABA-A515DC8A369F}"/>
              </a:ext>
            </a:extLst>
          </p:cNvPr>
          <p:cNvSpPr>
            <a:spLocks noGrp="1"/>
          </p:cNvSpPr>
          <p:nvPr>
            <p:ph type="title"/>
          </p:nvPr>
        </p:nvSpPr>
        <p:spPr/>
        <p:txBody>
          <a:bodyPr/>
          <a:lstStyle/>
          <a:p>
            <a:r>
              <a:rPr lang="tr-TR" dirty="0"/>
              <a:t>Postgresql güçlüdür, avantajlıdır, güzeldir</a:t>
            </a:r>
          </a:p>
        </p:txBody>
      </p:sp>
      <p:sp>
        <p:nvSpPr>
          <p:cNvPr id="3" name="İçerik Yer Tutucusu 2">
            <a:extLst>
              <a:ext uri="{FF2B5EF4-FFF2-40B4-BE49-F238E27FC236}">
                <a16:creationId xmlns:a16="http://schemas.microsoft.com/office/drawing/2014/main" id="{9B4BC44C-1870-49AC-9C76-17691A353D10}"/>
              </a:ext>
            </a:extLst>
          </p:cNvPr>
          <p:cNvSpPr>
            <a:spLocks noGrp="1"/>
          </p:cNvSpPr>
          <p:nvPr>
            <p:ph idx="1"/>
          </p:nvPr>
        </p:nvSpPr>
        <p:spPr/>
        <p:txBody>
          <a:bodyPr/>
          <a:lstStyle/>
          <a:p>
            <a:r>
              <a:rPr lang="tr-TR" dirty="0"/>
              <a:t>Yüksek performanslıdır. Çok büyük veri operasyonları ve yüksek anlık işlem yükleri karşısında sağlamdır.</a:t>
            </a:r>
          </a:p>
          <a:p>
            <a:r>
              <a:rPr lang="tr-TR" dirty="0"/>
              <a:t>Ekonomiktir, lisans ücreti yoktur, size üretici bağımsızlığı sağlar. PostgreSQL’i istediğin kadar sunucuya kurabilir ve dağıtım yapabilirsiniz.</a:t>
            </a:r>
          </a:p>
          <a:p>
            <a:r>
              <a:rPr lang="tr-TR" dirty="0"/>
              <a:t>Veritabanı </a:t>
            </a:r>
            <a:r>
              <a:rPr lang="tr-TR" b="0" i="0" dirty="0">
                <a:solidFill>
                  <a:srgbClr val="333333"/>
                </a:solidFill>
                <a:effectLst/>
                <a:cs typeface="Calibri" panose="020F0502020204030204" pitchFamily="34" charset="0"/>
              </a:rPr>
              <a:t>motoru paralel işleme (paralel sorgu, paralel veri tarama, vb.) yapabilir. PostgreSQL belirli türde sorguları birden çok çekirdek ve işlemciye dağıtabilir. Paralel işlemin gelişmiş gücü ile mevcut kaynakların maksimize edilmesi sırasında sorgu yürütme süresi düşer.</a:t>
            </a:r>
            <a:endParaRPr lang="tr-TR" dirty="0">
              <a:cs typeface="Calibri" panose="020F0502020204030204" pitchFamily="34" charset="0"/>
            </a:endParaRPr>
          </a:p>
          <a:p>
            <a:r>
              <a:rPr lang="tr-TR" dirty="0"/>
              <a:t>Platform bağımsızdır. PostgreSQL’i kullanmak için geliştirme ortamınızı veya sistemlerinizi değiştirmenize gerek yoktur. Tüm modern işletim sistemleri (Linux, Unix, Windows, Mac OS vb.) ve işlemciler(x86, x86_64, IA64, vb.) üzerinde çalışır.</a:t>
            </a:r>
          </a:p>
          <a:p>
            <a:r>
              <a:rPr lang="tr-TR" dirty="0"/>
              <a:t>Yüksek güvenliklidir. Yüksek erişilebilirdir. Genişleyebilir mimariye sahiptir. Her işlem ve veri büyüklüğüne göre ölçeklenebilir, genişleyebilir veya daraltılabilir.</a:t>
            </a:r>
          </a:p>
        </p:txBody>
      </p:sp>
    </p:spTree>
    <p:extLst>
      <p:ext uri="{BB962C8B-B14F-4D97-AF65-F5344CB8AC3E}">
        <p14:creationId xmlns:p14="http://schemas.microsoft.com/office/powerpoint/2010/main" val="28600625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C6D72D80-DACD-4DAC-A8E8-0B5102022D71}"/>
              </a:ext>
            </a:extLst>
          </p:cNvPr>
          <p:cNvSpPr>
            <a:spLocks noGrp="1"/>
          </p:cNvSpPr>
          <p:nvPr>
            <p:ph type="title"/>
          </p:nvPr>
        </p:nvSpPr>
        <p:spPr/>
        <p:txBody>
          <a:bodyPr/>
          <a:lstStyle/>
          <a:p>
            <a:r>
              <a:rPr lang="tr-TR" dirty="0"/>
              <a:t>Temel tablo işlemleri</a:t>
            </a:r>
          </a:p>
        </p:txBody>
      </p:sp>
      <p:sp>
        <p:nvSpPr>
          <p:cNvPr id="3" name="İçerik Yer Tutucusu 2">
            <a:extLst>
              <a:ext uri="{FF2B5EF4-FFF2-40B4-BE49-F238E27FC236}">
                <a16:creationId xmlns:a16="http://schemas.microsoft.com/office/drawing/2014/main" id="{819A9EE9-B9F2-4EA3-8D63-7BD31F856AED}"/>
              </a:ext>
            </a:extLst>
          </p:cNvPr>
          <p:cNvSpPr>
            <a:spLocks noGrp="1"/>
          </p:cNvSpPr>
          <p:nvPr>
            <p:ph idx="1"/>
          </p:nvPr>
        </p:nvSpPr>
        <p:spPr/>
        <p:txBody>
          <a:bodyPr/>
          <a:lstStyle/>
          <a:p>
            <a:r>
              <a:rPr lang="tr-TR" dirty="0"/>
              <a:t>Normalizasyon</a:t>
            </a:r>
          </a:p>
          <a:p>
            <a:r>
              <a:rPr lang="tr-TR" dirty="0"/>
              <a:t>Tablolar</a:t>
            </a:r>
          </a:p>
          <a:p>
            <a:r>
              <a:rPr lang="tr-TR" dirty="0"/>
              <a:t>Schema</a:t>
            </a:r>
          </a:p>
          <a:p>
            <a:r>
              <a:rPr lang="tr-TR" dirty="0"/>
              <a:t>Sequences</a:t>
            </a:r>
          </a:p>
          <a:p>
            <a:r>
              <a:rPr lang="tr-TR" dirty="0"/>
              <a:t>Tablespaces</a:t>
            </a:r>
          </a:p>
        </p:txBody>
      </p:sp>
    </p:spTree>
    <p:extLst>
      <p:ext uri="{BB962C8B-B14F-4D97-AF65-F5344CB8AC3E}">
        <p14:creationId xmlns:p14="http://schemas.microsoft.com/office/powerpoint/2010/main" val="34391908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58276289-056D-4A65-81E6-DF1197626FDE}"/>
              </a:ext>
            </a:extLst>
          </p:cNvPr>
          <p:cNvSpPr>
            <a:spLocks noGrp="1"/>
          </p:cNvSpPr>
          <p:nvPr>
            <p:ph type="title"/>
          </p:nvPr>
        </p:nvSpPr>
        <p:spPr/>
        <p:txBody>
          <a:bodyPr/>
          <a:lstStyle/>
          <a:p>
            <a:r>
              <a:rPr lang="tr-TR" dirty="0"/>
              <a:t>Normalizasyon</a:t>
            </a:r>
          </a:p>
        </p:txBody>
      </p:sp>
      <p:sp>
        <p:nvSpPr>
          <p:cNvPr id="3" name="İçerik Yer Tutucusu 2">
            <a:extLst>
              <a:ext uri="{FF2B5EF4-FFF2-40B4-BE49-F238E27FC236}">
                <a16:creationId xmlns:a16="http://schemas.microsoft.com/office/drawing/2014/main" id="{5C29D529-75BC-4E18-876D-53C27E702DC3}"/>
              </a:ext>
            </a:extLst>
          </p:cNvPr>
          <p:cNvSpPr>
            <a:spLocks noGrp="1"/>
          </p:cNvSpPr>
          <p:nvPr>
            <p:ph idx="1"/>
          </p:nvPr>
        </p:nvSpPr>
        <p:spPr/>
        <p:txBody>
          <a:bodyPr/>
          <a:lstStyle/>
          <a:p>
            <a:r>
              <a:rPr lang="tr-TR" b="1" dirty="0"/>
              <a:t>Normalizasyon (Ayrıştırma), </a:t>
            </a:r>
            <a:r>
              <a:rPr lang="tr-TR" dirty="0"/>
              <a:t>veritabanlarında çok fazla sütun ve satırdan oluşan bir tabloyu tekrarlardan arındırmak için daha az satır ve sütun içeren alt kümelerine ayrıştırma işlemidir.</a:t>
            </a:r>
          </a:p>
          <a:p>
            <a:r>
              <a:rPr lang="tr-TR" dirty="0"/>
              <a:t>Normalizasyonun amaçları</a:t>
            </a:r>
          </a:p>
          <a:p>
            <a:pPr lvl="1"/>
            <a:r>
              <a:rPr lang="tr-TR" dirty="0"/>
              <a:t>Veritabanında veri tekrarlarını ortadan kaldırmak</a:t>
            </a:r>
          </a:p>
          <a:p>
            <a:pPr lvl="1"/>
            <a:r>
              <a:rPr lang="tr-TR" dirty="0"/>
              <a:t>Veri tutarlılığını arttırmak</a:t>
            </a:r>
          </a:p>
          <a:p>
            <a:pPr lvl="1"/>
            <a:r>
              <a:rPr lang="tr-TR" dirty="0"/>
              <a:t>Yüksek performans</a:t>
            </a:r>
          </a:p>
        </p:txBody>
      </p:sp>
    </p:spTree>
    <p:extLst>
      <p:ext uri="{BB962C8B-B14F-4D97-AF65-F5344CB8AC3E}">
        <p14:creationId xmlns:p14="http://schemas.microsoft.com/office/powerpoint/2010/main" val="18006007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5116D3B-357E-48C3-AE57-E16ADFCEE922}"/>
              </a:ext>
            </a:extLst>
          </p:cNvPr>
          <p:cNvSpPr>
            <a:spLocks noGrp="1"/>
          </p:cNvSpPr>
          <p:nvPr>
            <p:ph type="title"/>
          </p:nvPr>
        </p:nvSpPr>
        <p:spPr/>
        <p:txBody>
          <a:bodyPr/>
          <a:lstStyle/>
          <a:p>
            <a:r>
              <a:rPr lang="tr-TR" dirty="0"/>
              <a:t>Normalizasyon</a:t>
            </a:r>
          </a:p>
        </p:txBody>
      </p:sp>
      <p:sp>
        <p:nvSpPr>
          <p:cNvPr id="3" name="İçerik Yer Tutucusu 2">
            <a:extLst>
              <a:ext uri="{FF2B5EF4-FFF2-40B4-BE49-F238E27FC236}">
                <a16:creationId xmlns:a16="http://schemas.microsoft.com/office/drawing/2014/main" id="{06AE7BDA-FA06-4DBA-8750-03DD3FADD290}"/>
              </a:ext>
            </a:extLst>
          </p:cNvPr>
          <p:cNvSpPr>
            <a:spLocks noGrp="1"/>
          </p:cNvSpPr>
          <p:nvPr>
            <p:ph idx="1"/>
          </p:nvPr>
        </p:nvSpPr>
        <p:spPr>
          <a:xfrm>
            <a:off x="581193" y="1209056"/>
            <a:ext cx="11029615" cy="3678303"/>
          </a:xfrm>
        </p:spPr>
        <p:txBody>
          <a:bodyPr/>
          <a:lstStyle/>
          <a:p>
            <a:r>
              <a:rPr lang="tr-TR" dirty="0"/>
              <a:t>Veritabanlarına seviyelerle normal formlar uygulanır. Bir veritabanının bu normal formlardan hangisine uygun olduğunu söyleyebilmek için, söz konusu normal formun tüm kriterlerini eksiksiz yerine getiriyor olması gerekiyor.</a:t>
            </a:r>
          </a:p>
          <a:p>
            <a:r>
              <a:rPr lang="tr-TR" dirty="0"/>
              <a:t>Bu seviyeler gereksiz veri tekrarını ne derecede engellediği ve tutarlılığı ne kadar sağladığına bağlı olarak derecelendirilir. Seviye yükseldikçe veri tutarlılığı artar, veri tekrarı düşer.</a:t>
            </a:r>
          </a:p>
          <a:p>
            <a:endParaRPr lang="tr-TR" dirty="0"/>
          </a:p>
        </p:txBody>
      </p:sp>
    </p:spTree>
    <p:extLst>
      <p:ext uri="{BB962C8B-B14F-4D97-AF65-F5344CB8AC3E}">
        <p14:creationId xmlns:p14="http://schemas.microsoft.com/office/powerpoint/2010/main" val="16616789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AE52CE9-618E-4D21-9BDC-B4A95BB2B07C}"/>
              </a:ext>
            </a:extLst>
          </p:cNvPr>
          <p:cNvSpPr>
            <a:spLocks noGrp="1"/>
          </p:cNvSpPr>
          <p:nvPr>
            <p:ph type="title"/>
          </p:nvPr>
        </p:nvSpPr>
        <p:spPr/>
        <p:txBody>
          <a:bodyPr/>
          <a:lstStyle/>
          <a:p>
            <a:r>
              <a:rPr lang="tr-TR" dirty="0"/>
              <a:t>Normalizasyon</a:t>
            </a:r>
          </a:p>
        </p:txBody>
      </p:sp>
      <p:pic>
        <p:nvPicPr>
          <p:cNvPr id="4" name="table">
            <a:extLst>
              <a:ext uri="{FF2B5EF4-FFF2-40B4-BE49-F238E27FC236}">
                <a16:creationId xmlns:a16="http://schemas.microsoft.com/office/drawing/2014/main" id="{933B4781-3DA1-4522-ACF6-8F2BC471D18F}"/>
              </a:ext>
            </a:extLst>
          </p:cNvPr>
          <p:cNvPicPr>
            <a:picLocks noGrp="1" noChangeAspect="1"/>
          </p:cNvPicPr>
          <p:nvPr>
            <p:ph idx="1"/>
          </p:nvPr>
        </p:nvPicPr>
        <p:blipFill>
          <a:blip r:embed="rId2"/>
          <a:stretch>
            <a:fillRect/>
          </a:stretch>
        </p:blipFill>
        <p:spPr>
          <a:xfrm>
            <a:off x="2221656" y="2493163"/>
            <a:ext cx="7748688" cy="3054361"/>
          </a:xfrm>
          <a:prstGeom prst="rect">
            <a:avLst/>
          </a:prstGeom>
        </p:spPr>
      </p:pic>
    </p:spTree>
    <p:extLst>
      <p:ext uri="{BB962C8B-B14F-4D97-AF65-F5344CB8AC3E}">
        <p14:creationId xmlns:p14="http://schemas.microsoft.com/office/powerpoint/2010/main" val="12723606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CFC28DBF-1B4D-47C0-8293-004BDF2717EF}"/>
              </a:ext>
            </a:extLst>
          </p:cNvPr>
          <p:cNvSpPr>
            <a:spLocks noGrp="1"/>
          </p:cNvSpPr>
          <p:nvPr>
            <p:ph type="title"/>
          </p:nvPr>
        </p:nvSpPr>
        <p:spPr/>
        <p:txBody>
          <a:bodyPr/>
          <a:lstStyle/>
          <a:p>
            <a:r>
              <a:rPr lang="tr-TR" dirty="0"/>
              <a:t>1nf (1. normal form)</a:t>
            </a:r>
          </a:p>
        </p:txBody>
      </p:sp>
      <p:sp>
        <p:nvSpPr>
          <p:cNvPr id="3" name="İçerik Yer Tutucusu 2">
            <a:extLst>
              <a:ext uri="{FF2B5EF4-FFF2-40B4-BE49-F238E27FC236}">
                <a16:creationId xmlns:a16="http://schemas.microsoft.com/office/drawing/2014/main" id="{A4FC413A-4F3E-48FD-AF22-CEB13398CDCE}"/>
              </a:ext>
            </a:extLst>
          </p:cNvPr>
          <p:cNvSpPr>
            <a:spLocks noGrp="1"/>
          </p:cNvSpPr>
          <p:nvPr>
            <p:ph idx="1"/>
          </p:nvPr>
        </p:nvSpPr>
        <p:spPr/>
        <p:txBody>
          <a:bodyPr/>
          <a:lstStyle/>
          <a:p>
            <a:r>
              <a:rPr lang="tr-TR" dirty="0"/>
              <a:t>1NF (Birinci Normal Form): Normalizasyon da birinci seviyedir. Her veritabanı tasarımımın da kesinlikle dikkat edilmelidir.</a:t>
            </a:r>
          </a:p>
          <a:p>
            <a:r>
              <a:rPr lang="tr-TR" dirty="0"/>
              <a:t>Bir veritabanının 1NF olabilmesi için aşağıdaki özellikleri karşılayabilmesi gerekir:</a:t>
            </a:r>
          </a:p>
          <a:p>
            <a:pPr lvl="1"/>
            <a:r>
              <a:rPr lang="tr-TR" dirty="0"/>
              <a:t>Aynı tablo içinde tekrarlanan kolonlar bulunmaz.</a:t>
            </a:r>
          </a:p>
          <a:p>
            <a:pPr lvl="1"/>
            <a:r>
              <a:rPr lang="tr-TR" dirty="0"/>
              <a:t>Her kolonda yalnızca bir değer bulunabilir.</a:t>
            </a:r>
          </a:p>
          <a:p>
            <a:pPr lvl="1"/>
            <a:r>
              <a:rPr lang="tr-TR" dirty="0"/>
              <a:t>Her satır bir eşsiz anahtarla tanımlanmalıdır. (Unique Key – Primary Key)</a:t>
            </a:r>
          </a:p>
        </p:txBody>
      </p:sp>
    </p:spTree>
    <p:extLst>
      <p:ext uri="{BB962C8B-B14F-4D97-AF65-F5344CB8AC3E}">
        <p14:creationId xmlns:p14="http://schemas.microsoft.com/office/powerpoint/2010/main" val="16084578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A3D3BC14-8CA1-43DA-99A5-F760C475A1F6}"/>
              </a:ext>
            </a:extLst>
          </p:cNvPr>
          <p:cNvSpPr>
            <a:spLocks noGrp="1"/>
          </p:cNvSpPr>
          <p:nvPr>
            <p:ph type="title"/>
          </p:nvPr>
        </p:nvSpPr>
        <p:spPr/>
        <p:txBody>
          <a:bodyPr/>
          <a:lstStyle/>
          <a:p>
            <a:r>
              <a:rPr lang="tr-TR" dirty="0"/>
              <a:t>1nf (1. normal form)</a:t>
            </a:r>
          </a:p>
        </p:txBody>
      </p:sp>
      <p:sp>
        <p:nvSpPr>
          <p:cNvPr id="3" name="İçerik Yer Tutucusu 2">
            <a:extLst>
              <a:ext uri="{FF2B5EF4-FFF2-40B4-BE49-F238E27FC236}">
                <a16:creationId xmlns:a16="http://schemas.microsoft.com/office/drawing/2014/main" id="{2DF4666D-EAC4-4D4B-85DB-583360C0F8CA}"/>
              </a:ext>
            </a:extLst>
          </p:cNvPr>
          <p:cNvSpPr>
            <a:spLocks noGrp="1"/>
          </p:cNvSpPr>
          <p:nvPr>
            <p:ph idx="1"/>
          </p:nvPr>
        </p:nvSpPr>
        <p:spPr/>
        <p:txBody>
          <a:bodyPr/>
          <a:lstStyle/>
          <a:p>
            <a:r>
              <a:rPr lang="tr-TR" dirty="0"/>
              <a:t>Örneğimizi incelediğimiz zaman;</a:t>
            </a:r>
          </a:p>
          <a:p>
            <a:r>
              <a:rPr lang="tr-TR" dirty="0"/>
              <a:t>Tekrar eden kolon bulunmadığı için buna dair bir çalışma yapmayacağız. Fakat diğer iki şartın sağlanmadığını görüyoruz. Bunların düzenlenmesi gerekir.</a:t>
            </a:r>
          </a:p>
          <a:p>
            <a:r>
              <a:rPr lang="tr-TR" dirty="0"/>
              <a:t>Veritabanımızda ikinci kurala uymayan bir kolon ‘Dersler’ kolonudur. Dersler kolonu sadece bir adet veri içermesi gerekirken birden fazla veri içermektedir. Şimdi bu durumu düzenleyelim.</a:t>
            </a:r>
          </a:p>
        </p:txBody>
      </p:sp>
    </p:spTree>
    <p:extLst>
      <p:ext uri="{BB962C8B-B14F-4D97-AF65-F5344CB8AC3E}">
        <p14:creationId xmlns:p14="http://schemas.microsoft.com/office/powerpoint/2010/main" val="12718254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CA812021-ABEA-4A23-B1DA-7D1393B28CDA}"/>
              </a:ext>
            </a:extLst>
          </p:cNvPr>
          <p:cNvSpPr>
            <a:spLocks noGrp="1"/>
          </p:cNvSpPr>
          <p:nvPr>
            <p:ph type="title"/>
          </p:nvPr>
        </p:nvSpPr>
        <p:spPr/>
        <p:txBody>
          <a:bodyPr/>
          <a:lstStyle/>
          <a:p>
            <a:r>
              <a:rPr lang="tr-TR" dirty="0"/>
              <a:t>1Nf (1. normal form)</a:t>
            </a:r>
          </a:p>
        </p:txBody>
      </p:sp>
      <p:pic>
        <p:nvPicPr>
          <p:cNvPr id="10" name="table">
            <a:extLst>
              <a:ext uri="{FF2B5EF4-FFF2-40B4-BE49-F238E27FC236}">
                <a16:creationId xmlns:a16="http://schemas.microsoft.com/office/drawing/2014/main" id="{CE976AA2-FFCF-45B5-BB49-AF0672FF7F5F}"/>
              </a:ext>
            </a:extLst>
          </p:cNvPr>
          <p:cNvPicPr>
            <a:picLocks noGrp="1" noChangeAspect="1"/>
          </p:cNvPicPr>
          <p:nvPr>
            <p:ph idx="1"/>
          </p:nvPr>
        </p:nvPicPr>
        <p:blipFill>
          <a:blip r:embed="rId2"/>
          <a:stretch>
            <a:fillRect/>
          </a:stretch>
        </p:blipFill>
        <p:spPr>
          <a:xfrm>
            <a:off x="2118015" y="2324753"/>
            <a:ext cx="7955970" cy="3407959"/>
          </a:xfrm>
          <a:prstGeom prst="rect">
            <a:avLst/>
          </a:prstGeom>
        </p:spPr>
      </p:pic>
    </p:spTree>
    <p:extLst>
      <p:ext uri="{BB962C8B-B14F-4D97-AF65-F5344CB8AC3E}">
        <p14:creationId xmlns:p14="http://schemas.microsoft.com/office/powerpoint/2010/main" val="31589351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A0150EC9-7E7D-4648-AC38-2A7BCBFB2EF6}"/>
              </a:ext>
            </a:extLst>
          </p:cNvPr>
          <p:cNvSpPr>
            <a:spLocks noGrp="1"/>
          </p:cNvSpPr>
          <p:nvPr>
            <p:ph type="title"/>
          </p:nvPr>
        </p:nvSpPr>
        <p:spPr>
          <a:xfrm>
            <a:off x="581192" y="702156"/>
            <a:ext cx="11029616" cy="1013800"/>
          </a:xfrm>
        </p:spPr>
        <p:txBody>
          <a:bodyPr rtlCol="0">
            <a:normAutofit/>
          </a:bodyPr>
          <a:lstStyle/>
          <a:p>
            <a:r>
              <a:rPr lang="tr-TR" dirty="0">
                <a:solidFill>
                  <a:srgbClr val="FFFEFF"/>
                </a:solidFill>
              </a:rPr>
              <a:t>										Kurs planı</a:t>
            </a:r>
          </a:p>
        </p:txBody>
      </p:sp>
      <p:sp>
        <p:nvSpPr>
          <p:cNvPr id="3" name="Metin kutusu 2">
            <a:extLst>
              <a:ext uri="{FF2B5EF4-FFF2-40B4-BE49-F238E27FC236}">
                <a16:creationId xmlns:a16="http://schemas.microsoft.com/office/drawing/2014/main" id="{D66CFCA7-1D71-48A6-A7B2-E6EA5B89959D}"/>
              </a:ext>
            </a:extLst>
          </p:cNvPr>
          <p:cNvSpPr txBox="1"/>
          <p:nvPr/>
        </p:nvSpPr>
        <p:spPr>
          <a:xfrm>
            <a:off x="445698" y="2190857"/>
            <a:ext cx="11300604" cy="3693319"/>
          </a:xfrm>
          <a:prstGeom prst="rect">
            <a:avLst/>
          </a:prstGeom>
          <a:noFill/>
        </p:spPr>
        <p:txBody>
          <a:bodyPr wrap="square" rtlCol="0">
            <a:spAutoFit/>
          </a:bodyPr>
          <a:lstStyle/>
          <a:p>
            <a:r>
              <a:rPr lang="tr-TR" dirty="0"/>
              <a:t>1. Hafta</a:t>
            </a:r>
          </a:p>
          <a:p>
            <a:r>
              <a:rPr lang="tr-TR" dirty="0"/>
              <a:t>	1.1 Giriş</a:t>
            </a:r>
          </a:p>
          <a:p>
            <a:pPr marL="0" indent="0">
              <a:buNone/>
            </a:pPr>
            <a:r>
              <a:rPr lang="tr-TR" dirty="0"/>
              <a:t>		- Veritabanı nedir? Nerelerde kullanılır?</a:t>
            </a:r>
          </a:p>
          <a:p>
            <a:pPr marL="0" indent="0">
              <a:buNone/>
            </a:pPr>
            <a:r>
              <a:rPr lang="tr-TR" dirty="0"/>
              <a:t>		- PostgreSQL tanımı &amp; Neden PostgreSQL ? </a:t>
            </a:r>
          </a:p>
          <a:p>
            <a:r>
              <a:rPr lang="tr-TR" dirty="0"/>
              <a:t>	1.2 Kurulum</a:t>
            </a:r>
          </a:p>
          <a:p>
            <a:endParaRPr lang="tr-TR" dirty="0"/>
          </a:p>
          <a:p>
            <a:r>
              <a:rPr lang="tr-TR" dirty="0"/>
              <a:t>2. Hafta</a:t>
            </a:r>
          </a:p>
          <a:p>
            <a:r>
              <a:rPr lang="tr-TR" dirty="0"/>
              <a:t>	2.1 Temel Tablo işlemleri</a:t>
            </a:r>
          </a:p>
          <a:p>
            <a:r>
              <a:rPr lang="tr-TR" dirty="0"/>
              <a:t>		- Normalizasyon</a:t>
            </a:r>
          </a:p>
          <a:p>
            <a:r>
              <a:rPr lang="tr-TR" dirty="0"/>
              <a:t>		- Tablolar</a:t>
            </a:r>
          </a:p>
          <a:p>
            <a:r>
              <a:rPr lang="tr-TR" dirty="0"/>
              <a:t>		- Schema</a:t>
            </a:r>
          </a:p>
          <a:p>
            <a:r>
              <a:rPr lang="tr-TR" dirty="0"/>
              <a:t>		- Squences</a:t>
            </a:r>
          </a:p>
          <a:p>
            <a:r>
              <a:rPr lang="tr-TR" dirty="0"/>
              <a:t>		- Tablespaces</a:t>
            </a:r>
          </a:p>
        </p:txBody>
      </p:sp>
    </p:spTree>
    <p:extLst>
      <p:ext uri="{BB962C8B-B14F-4D97-AF65-F5344CB8AC3E}">
        <p14:creationId xmlns:p14="http://schemas.microsoft.com/office/powerpoint/2010/main" val="38979486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CC525B9B-6D7E-4DAD-8DB5-A058AD2898EE}"/>
              </a:ext>
            </a:extLst>
          </p:cNvPr>
          <p:cNvSpPr>
            <a:spLocks noGrp="1"/>
          </p:cNvSpPr>
          <p:nvPr>
            <p:ph type="title"/>
          </p:nvPr>
        </p:nvSpPr>
        <p:spPr/>
        <p:txBody>
          <a:bodyPr/>
          <a:lstStyle/>
          <a:p>
            <a:r>
              <a:rPr lang="tr-TR" dirty="0"/>
              <a:t>1Nf (1. normal form)</a:t>
            </a:r>
          </a:p>
        </p:txBody>
      </p:sp>
      <p:sp>
        <p:nvSpPr>
          <p:cNvPr id="3" name="İçerik Yer Tutucusu 2">
            <a:extLst>
              <a:ext uri="{FF2B5EF4-FFF2-40B4-BE49-F238E27FC236}">
                <a16:creationId xmlns:a16="http://schemas.microsoft.com/office/drawing/2014/main" id="{0A6D2A8C-3035-45E9-BF36-DC201C31D3F6}"/>
              </a:ext>
            </a:extLst>
          </p:cNvPr>
          <p:cNvSpPr>
            <a:spLocks noGrp="1"/>
          </p:cNvSpPr>
          <p:nvPr>
            <p:ph idx="1"/>
          </p:nvPr>
        </p:nvSpPr>
        <p:spPr/>
        <p:txBody>
          <a:bodyPr/>
          <a:lstStyle/>
          <a:p>
            <a:r>
              <a:rPr lang="tr-TR" dirty="0"/>
              <a:t>Veritabanımızda 1NF’in üçüncü kuralı olan ‘Her satır bir eşsiz anahtarla tanımlanmalıdır’ kuralının sağlanmadığı görülmektedir.</a:t>
            </a:r>
          </a:p>
          <a:p>
            <a:r>
              <a:rPr lang="tr-TR" dirty="0"/>
              <a:t>Satırın başına ‘ID’ adında bir kolon ekleyelim ve buraya her satır için ayrı değer gelecek şekilde ayarlayalım.</a:t>
            </a:r>
          </a:p>
        </p:txBody>
      </p:sp>
    </p:spTree>
    <p:extLst>
      <p:ext uri="{BB962C8B-B14F-4D97-AF65-F5344CB8AC3E}">
        <p14:creationId xmlns:p14="http://schemas.microsoft.com/office/powerpoint/2010/main" val="34045757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AB041C5-DC3A-41F0-95DB-B5B42211E23D}"/>
              </a:ext>
            </a:extLst>
          </p:cNvPr>
          <p:cNvSpPr>
            <a:spLocks noGrp="1"/>
          </p:cNvSpPr>
          <p:nvPr>
            <p:ph type="title"/>
          </p:nvPr>
        </p:nvSpPr>
        <p:spPr/>
        <p:txBody>
          <a:bodyPr/>
          <a:lstStyle/>
          <a:p>
            <a:r>
              <a:rPr lang="tr-TR" dirty="0"/>
              <a:t>1Nf (1. normal form)</a:t>
            </a:r>
          </a:p>
        </p:txBody>
      </p:sp>
      <p:pic>
        <p:nvPicPr>
          <p:cNvPr id="4" name="table">
            <a:extLst>
              <a:ext uri="{FF2B5EF4-FFF2-40B4-BE49-F238E27FC236}">
                <a16:creationId xmlns:a16="http://schemas.microsoft.com/office/drawing/2014/main" id="{798050DA-C520-4682-8423-A99A44404C12}"/>
              </a:ext>
            </a:extLst>
          </p:cNvPr>
          <p:cNvPicPr>
            <a:picLocks noGrp="1" noChangeAspect="1"/>
          </p:cNvPicPr>
          <p:nvPr>
            <p:ph idx="1"/>
          </p:nvPr>
        </p:nvPicPr>
        <p:blipFill>
          <a:blip r:embed="rId2"/>
          <a:stretch>
            <a:fillRect/>
          </a:stretch>
        </p:blipFill>
        <p:spPr>
          <a:xfrm>
            <a:off x="2539885" y="2181225"/>
            <a:ext cx="6887595" cy="3974619"/>
          </a:xfrm>
          <a:prstGeom prst="rect">
            <a:avLst/>
          </a:prstGeom>
        </p:spPr>
      </p:pic>
    </p:spTree>
    <p:extLst>
      <p:ext uri="{BB962C8B-B14F-4D97-AF65-F5344CB8AC3E}">
        <p14:creationId xmlns:p14="http://schemas.microsoft.com/office/powerpoint/2010/main" val="25079053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267A173-54FA-44D9-90EA-DE5FD9463E39}"/>
              </a:ext>
            </a:extLst>
          </p:cNvPr>
          <p:cNvSpPr>
            <a:spLocks noGrp="1"/>
          </p:cNvSpPr>
          <p:nvPr>
            <p:ph type="title"/>
          </p:nvPr>
        </p:nvSpPr>
        <p:spPr/>
        <p:txBody>
          <a:bodyPr/>
          <a:lstStyle/>
          <a:p>
            <a:r>
              <a:rPr lang="tr-TR" dirty="0"/>
              <a:t>2Nf (2. normal form)</a:t>
            </a:r>
          </a:p>
        </p:txBody>
      </p:sp>
      <p:sp>
        <p:nvSpPr>
          <p:cNvPr id="3" name="İçerik Yer Tutucusu 2">
            <a:extLst>
              <a:ext uri="{FF2B5EF4-FFF2-40B4-BE49-F238E27FC236}">
                <a16:creationId xmlns:a16="http://schemas.microsoft.com/office/drawing/2014/main" id="{3D48640C-B309-464C-BF58-CADE2C1CFF30}"/>
              </a:ext>
            </a:extLst>
          </p:cNvPr>
          <p:cNvSpPr>
            <a:spLocks noGrp="1"/>
          </p:cNvSpPr>
          <p:nvPr>
            <p:ph idx="1"/>
          </p:nvPr>
        </p:nvSpPr>
        <p:spPr/>
        <p:txBody>
          <a:bodyPr/>
          <a:lstStyle/>
          <a:p>
            <a:r>
              <a:rPr lang="tr-TR" dirty="0"/>
              <a:t>Bir veritabanının 2NF olabilmesi için aşağıdaki özellikleri karşılayabilmesi gerekir:</a:t>
            </a:r>
          </a:p>
          <a:p>
            <a:pPr lvl="1"/>
            <a:r>
              <a:rPr lang="tr-TR" dirty="0"/>
              <a:t>Tablo 1NF olmalıdır.</a:t>
            </a:r>
          </a:p>
          <a:p>
            <a:pPr lvl="1"/>
            <a:r>
              <a:rPr lang="tr-TR" dirty="0"/>
              <a:t>1NF uygulanmamış bir veri kümesi ile bağımlılık durumu oluşmamalıdır.</a:t>
            </a:r>
          </a:p>
          <a:p>
            <a:pPr lvl="1"/>
            <a:r>
              <a:rPr lang="tr-TR" dirty="0"/>
              <a:t>Herhangi bir veri alt kümesi birden çok satırda tekrarlanmamalıdır. Bu tür veri alt kümeleri için </a:t>
            </a:r>
            <a:r>
              <a:rPr lang="tr-TR" b="1" dirty="0"/>
              <a:t>yeni tablolar oluşturulmalıdır</a:t>
            </a:r>
            <a:r>
              <a:rPr lang="tr-TR" dirty="0"/>
              <a:t>.</a:t>
            </a:r>
          </a:p>
          <a:p>
            <a:pPr lvl="1"/>
            <a:r>
              <a:rPr lang="tr-TR" dirty="0"/>
              <a:t>Ana tablo ile yeni tablolar arasında, </a:t>
            </a:r>
            <a:r>
              <a:rPr lang="tr-TR" b="1" dirty="0"/>
              <a:t>foreign key </a:t>
            </a:r>
            <a:r>
              <a:rPr lang="tr-TR" dirty="0"/>
              <a:t>kullanılarak ilişkiler tanımlanmalıdır.</a:t>
            </a:r>
          </a:p>
        </p:txBody>
      </p:sp>
    </p:spTree>
    <p:extLst>
      <p:ext uri="{BB962C8B-B14F-4D97-AF65-F5344CB8AC3E}">
        <p14:creationId xmlns:p14="http://schemas.microsoft.com/office/powerpoint/2010/main" val="8272133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3382F48-7E3A-4FC0-8108-E71D46B8EA4D}"/>
              </a:ext>
            </a:extLst>
          </p:cNvPr>
          <p:cNvSpPr>
            <a:spLocks noGrp="1"/>
          </p:cNvSpPr>
          <p:nvPr>
            <p:ph type="title"/>
          </p:nvPr>
        </p:nvSpPr>
        <p:spPr/>
        <p:txBody>
          <a:bodyPr/>
          <a:lstStyle/>
          <a:p>
            <a:r>
              <a:rPr lang="tr-TR" dirty="0"/>
              <a:t>2NF (2. Normal Form)</a:t>
            </a:r>
          </a:p>
        </p:txBody>
      </p:sp>
      <p:sp>
        <p:nvSpPr>
          <p:cNvPr id="3" name="İçerik Yer Tutucusu 2">
            <a:extLst>
              <a:ext uri="{FF2B5EF4-FFF2-40B4-BE49-F238E27FC236}">
                <a16:creationId xmlns:a16="http://schemas.microsoft.com/office/drawing/2014/main" id="{9F8DCCF4-48B5-4485-B6BD-46DC3793C4CB}"/>
              </a:ext>
            </a:extLst>
          </p:cNvPr>
          <p:cNvSpPr>
            <a:spLocks noGrp="1"/>
          </p:cNvSpPr>
          <p:nvPr>
            <p:ph idx="1"/>
          </p:nvPr>
        </p:nvSpPr>
        <p:spPr>
          <a:xfrm>
            <a:off x="430190" y="1031204"/>
            <a:ext cx="11029615" cy="3678303"/>
          </a:xfrm>
        </p:spPr>
        <p:txBody>
          <a:bodyPr/>
          <a:lstStyle/>
          <a:p>
            <a:r>
              <a:rPr lang="tr-TR" dirty="0"/>
              <a:t>Tablomuz incelendiği zaman ‘Öğrenci Ad’ ve ‘Öğrenci Soyad’ kolonlarının birleşik olarak tekrar ettiği görünmektedir. Bu tekrarı önlemek için Öğrenci Tablosu adında yeni bir tablo oluşturmalıyız.</a:t>
            </a:r>
          </a:p>
          <a:p>
            <a:r>
              <a:rPr lang="tr-TR" dirty="0"/>
              <a:t>Yeni oluşturulan tablomuzda 1NF den gelen ‘her satır eşsiz bir anahtarla tanımlanmalıdır’ şartı gereği olarak ID alanı ekliyoruz.</a:t>
            </a:r>
          </a:p>
        </p:txBody>
      </p:sp>
      <p:pic>
        <p:nvPicPr>
          <p:cNvPr id="4" name="table">
            <a:extLst>
              <a:ext uri="{FF2B5EF4-FFF2-40B4-BE49-F238E27FC236}">
                <a16:creationId xmlns:a16="http://schemas.microsoft.com/office/drawing/2014/main" id="{D990A068-6EA1-46EE-8D37-97B5D9E3E81A}"/>
              </a:ext>
            </a:extLst>
          </p:cNvPr>
          <p:cNvPicPr>
            <a:picLocks noChangeAspect="1"/>
          </p:cNvPicPr>
          <p:nvPr/>
        </p:nvPicPr>
        <p:blipFill>
          <a:blip r:embed="rId2"/>
          <a:stretch>
            <a:fillRect/>
          </a:stretch>
        </p:blipFill>
        <p:spPr>
          <a:xfrm>
            <a:off x="2020562" y="4886488"/>
            <a:ext cx="7848870" cy="940308"/>
          </a:xfrm>
          <a:prstGeom prst="rect">
            <a:avLst/>
          </a:prstGeom>
        </p:spPr>
      </p:pic>
      <p:sp>
        <p:nvSpPr>
          <p:cNvPr id="5" name="Metin kutusu 4">
            <a:extLst>
              <a:ext uri="{FF2B5EF4-FFF2-40B4-BE49-F238E27FC236}">
                <a16:creationId xmlns:a16="http://schemas.microsoft.com/office/drawing/2014/main" id="{AE5FAC1D-F129-4DDA-A69A-B2F05891AA8F}"/>
              </a:ext>
            </a:extLst>
          </p:cNvPr>
          <p:cNvSpPr txBox="1"/>
          <p:nvPr/>
        </p:nvSpPr>
        <p:spPr>
          <a:xfrm>
            <a:off x="2020562" y="4454554"/>
            <a:ext cx="1690078" cy="369332"/>
          </a:xfrm>
          <a:prstGeom prst="rect">
            <a:avLst/>
          </a:prstGeom>
          <a:noFill/>
        </p:spPr>
        <p:txBody>
          <a:bodyPr wrap="none" rtlCol="0">
            <a:spAutoFit/>
          </a:bodyPr>
          <a:lstStyle/>
          <a:p>
            <a:r>
              <a:rPr lang="tr-TR" dirty="0"/>
              <a:t>Öğrenci Tablosu</a:t>
            </a:r>
          </a:p>
        </p:txBody>
      </p:sp>
    </p:spTree>
    <p:extLst>
      <p:ext uri="{BB962C8B-B14F-4D97-AF65-F5344CB8AC3E}">
        <p14:creationId xmlns:p14="http://schemas.microsoft.com/office/powerpoint/2010/main" val="13540250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0D74460-040D-444E-B9A4-94D3CFDB724C}"/>
              </a:ext>
            </a:extLst>
          </p:cNvPr>
          <p:cNvSpPr>
            <a:spLocks noGrp="1"/>
          </p:cNvSpPr>
          <p:nvPr>
            <p:ph type="title"/>
          </p:nvPr>
        </p:nvSpPr>
        <p:spPr/>
        <p:txBody>
          <a:bodyPr/>
          <a:lstStyle/>
          <a:p>
            <a:r>
              <a:rPr lang="tr-TR" dirty="0"/>
              <a:t>2NF (2. Normal form)</a:t>
            </a:r>
          </a:p>
        </p:txBody>
      </p:sp>
      <p:sp>
        <p:nvSpPr>
          <p:cNvPr id="3" name="İçerik Yer Tutucusu 2">
            <a:extLst>
              <a:ext uri="{FF2B5EF4-FFF2-40B4-BE49-F238E27FC236}">
                <a16:creationId xmlns:a16="http://schemas.microsoft.com/office/drawing/2014/main" id="{24FD31A6-226F-4515-9667-9D3B0075E867}"/>
              </a:ext>
            </a:extLst>
          </p:cNvPr>
          <p:cNvSpPr>
            <a:spLocks noGrp="1"/>
          </p:cNvSpPr>
          <p:nvPr>
            <p:ph idx="1"/>
          </p:nvPr>
        </p:nvSpPr>
        <p:spPr>
          <a:xfrm>
            <a:off x="430190" y="702156"/>
            <a:ext cx="11029615" cy="3678303"/>
          </a:xfrm>
        </p:spPr>
        <p:txBody>
          <a:bodyPr/>
          <a:lstStyle/>
          <a:p>
            <a:r>
              <a:rPr lang="tr-TR" dirty="0"/>
              <a:t>Aynı şekilde Öğretmen Adı, Soyadı ve Sınıf bilgileri tekrar etmektedir. Bu bilgileri de yeni bir tabloya aktarmamız gerekecektir.</a:t>
            </a:r>
          </a:p>
          <a:p>
            <a:r>
              <a:rPr lang="tr-TR" dirty="0"/>
              <a:t>Eşsiz anahtar için ID alanını eklemeyi unutmuyoruz.</a:t>
            </a:r>
          </a:p>
        </p:txBody>
      </p:sp>
      <p:pic>
        <p:nvPicPr>
          <p:cNvPr id="4" name="table">
            <a:extLst>
              <a:ext uri="{FF2B5EF4-FFF2-40B4-BE49-F238E27FC236}">
                <a16:creationId xmlns:a16="http://schemas.microsoft.com/office/drawing/2014/main" id="{7DB78DB7-FA08-416C-96AD-2BAA3CF60D34}"/>
              </a:ext>
            </a:extLst>
          </p:cNvPr>
          <p:cNvPicPr>
            <a:picLocks noChangeAspect="1"/>
          </p:cNvPicPr>
          <p:nvPr/>
        </p:nvPicPr>
        <p:blipFill>
          <a:blip r:embed="rId2"/>
          <a:stretch>
            <a:fillRect/>
          </a:stretch>
        </p:blipFill>
        <p:spPr>
          <a:xfrm>
            <a:off x="2020562" y="3238442"/>
            <a:ext cx="7848869" cy="3384376"/>
          </a:xfrm>
          <a:prstGeom prst="rect">
            <a:avLst/>
          </a:prstGeom>
        </p:spPr>
      </p:pic>
    </p:spTree>
    <p:extLst>
      <p:ext uri="{BB962C8B-B14F-4D97-AF65-F5344CB8AC3E}">
        <p14:creationId xmlns:p14="http://schemas.microsoft.com/office/powerpoint/2010/main" val="8579768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FBAFC74-40E1-4036-A12F-EFC601E65370}"/>
              </a:ext>
            </a:extLst>
          </p:cNvPr>
          <p:cNvSpPr>
            <a:spLocks noGrp="1"/>
          </p:cNvSpPr>
          <p:nvPr>
            <p:ph type="title"/>
          </p:nvPr>
        </p:nvSpPr>
        <p:spPr/>
        <p:txBody>
          <a:bodyPr/>
          <a:lstStyle/>
          <a:p>
            <a:r>
              <a:rPr lang="tr-TR" dirty="0"/>
              <a:t>2nf (2. normal form)</a:t>
            </a:r>
          </a:p>
        </p:txBody>
      </p:sp>
      <p:sp>
        <p:nvSpPr>
          <p:cNvPr id="3" name="İçerik Yer Tutucusu 2">
            <a:extLst>
              <a:ext uri="{FF2B5EF4-FFF2-40B4-BE49-F238E27FC236}">
                <a16:creationId xmlns:a16="http://schemas.microsoft.com/office/drawing/2014/main" id="{8D52568F-CC0E-44FF-A01E-5C5A91BA6759}"/>
              </a:ext>
            </a:extLst>
          </p:cNvPr>
          <p:cNvSpPr>
            <a:spLocks noGrp="1"/>
          </p:cNvSpPr>
          <p:nvPr>
            <p:ph idx="1"/>
          </p:nvPr>
        </p:nvSpPr>
        <p:spPr/>
        <p:txBody>
          <a:bodyPr/>
          <a:lstStyle/>
          <a:p>
            <a:r>
              <a:rPr lang="tr-TR" dirty="0"/>
              <a:t>Önceden tek tabloda olan verimiz artık 2 farklı tabloya parçalanmış oldu. Peki bu tablolar arasında bağlantıları nasıl sağlayacağız. Tabi ki Foreign Key yardımıyla.</a:t>
            </a:r>
          </a:p>
          <a:p>
            <a:r>
              <a:rPr lang="tr-TR" dirty="0"/>
              <a:t>Öğrenciler tablosunun ‘’ID’’ alanı ile ana tablonun ‘’Ogrenci_id’’ alanı arasında Foreign Key ekliyoruz. Bu sayede tablolar arasındaki ilişkiyi tamamlamış olduk.</a:t>
            </a:r>
          </a:p>
          <a:p>
            <a:r>
              <a:rPr lang="tr-TR" dirty="0"/>
              <a:t>2NF sürecini tamamlamış olduk.</a:t>
            </a:r>
          </a:p>
        </p:txBody>
      </p:sp>
    </p:spTree>
    <p:extLst>
      <p:ext uri="{BB962C8B-B14F-4D97-AF65-F5344CB8AC3E}">
        <p14:creationId xmlns:p14="http://schemas.microsoft.com/office/powerpoint/2010/main" val="24042807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C76FBC9F-75AD-40EB-8EFC-12228D100085}"/>
              </a:ext>
            </a:extLst>
          </p:cNvPr>
          <p:cNvSpPr>
            <a:spLocks noGrp="1"/>
          </p:cNvSpPr>
          <p:nvPr>
            <p:ph type="title"/>
          </p:nvPr>
        </p:nvSpPr>
        <p:spPr/>
        <p:txBody>
          <a:bodyPr/>
          <a:lstStyle/>
          <a:p>
            <a:r>
              <a:rPr lang="tr-TR" dirty="0"/>
              <a:t>3NF (3. Normal form)</a:t>
            </a:r>
          </a:p>
        </p:txBody>
      </p:sp>
      <p:sp>
        <p:nvSpPr>
          <p:cNvPr id="3" name="İçerik Yer Tutucusu 2">
            <a:extLst>
              <a:ext uri="{FF2B5EF4-FFF2-40B4-BE49-F238E27FC236}">
                <a16:creationId xmlns:a16="http://schemas.microsoft.com/office/drawing/2014/main" id="{E5279D16-50BF-44A5-91FB-96AFF1DFBF31}"/>
              </a:ext>
            </a:extLst>
          </p:cNvPr>
          <p:cNvSpPr>
            <a:spLocks noGrp="1"/>
          </p:cNvSpPr>
          <p:nvPr>
            <p:ph idx="1"/>
          </p:nvPr>
        </p:nvSpPr>
        <p:spPr/>
        <p:txBody>
          <a:bodyPr/>
          <a:lstStyle/>
          <a:p>
            <a:r>
              <a:rPr lang="tr-TR" dirty="0"/>
              <a:t>Bir veritabanının 3NF olabilmesi için gerekli özellikleri karşılayabilmesi gerekir:</a:t>
            </a:r>
          </a:p>
          <a:p>
            <a:pPr lvl="1"/>
            <a:r>
              <a:rPr lang="tr-TR" dirty="0"/>
              <a:t>Veritabanı 2NF olmalıdır.</a:t>
            </a:r>
          </a:p>
          <a:p>
            <a:pPr lvl="1"/>
            <a:r>
              <a:rPr lang="tr-TR" dirty="0"/>
              <a:t>Anahtar olmayan hiçbir kolon bir diğerine (anahtar olmayan başka bir kolona) bağlı olmamalıdır. Başka bir deyişle her kolon eşsiz anahtara tam bağımlı olmak zorundadır.</a:t>
            </a:r>
          </a:p>
        </p:txBody>
      </p:sp>
    </p:spTree>
    <p:extLst>
      <p:ext uri="{BB962C8B-B14F-4D97-AF65-F5344CB8AC3E}">
        <p14:creationId xmlns:p14="http://schemas.microsoft.com/office/powerpoint/2010/main" val="42127250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C789C33-C589-40DD-B8FA-D6D96742B805}"/>
              </a:ext>
            </a:extLst>
          </p:cNvPr>
          <p:cNvSpPr>
            <a:spLocks noGrp="1"/>
          </p:cNvSpPr>
          <p:nvPr>
            <p:ph type="title"/>
          </p:nvPr>
        </p:nvSpPr>
        <p:spPr/>
        <p:txBody>
          <a:bodyPr/>
          <a:lstStyle/>
          <a:p>
            <a:r>
              <a:rPr lang="tr-TR" dirty="0"/>
              <a:t>3nf (3. normal form)</a:t>
            </a:r>
          </a:p>
        </p:txBody>
      </p:sp>
      <p:sp>
        <p:nvSpPr>
          <p:cNvPr id="3" name="İçerik Yer Tutucusu 2">
            <a:extLst>
              <a:ext uri="{FF2B5EF4-FFF2-40B4-BE49-F238E27FC236}">
                <a16:creationId xmlns:a16="http://schemas.microsoft.com/office/drawing/2014/main" id="{3BD8DCC6-EDB9-4456-9FAC-171A7DE3AE66}"/>
              </a:ext>
            </a:extLst>
          </p:cNvPr>
          <p:cNvSpPr>
            <a:spLocks noGrp="1"/>
          </p:cNvSpPr>
          <p:nvPr>
            <p:ph idx="1"/>
          </p:nvPr>
        </p:nvSpPr>
        <p:spPr/>
        <p:txBody>
          <a:bodyPr/>
          <a:lstStyle/>
          <a:p>
            <a:r>
              <a:rPr lang="tr-TR" dirty="0"/>
              <a:t>3NF şartlarını sağlayabilmek için Index’i olmayan ve Primary Key’e tam bağımlı olmayan tüm kolonları düzenlemeliyiz.</a:t>
            </a:r>
          </a:p>
          <a:p>
            <a:r>
              <a:rPr lang="tr-TR" dirty="0"/>
              <a:t>Tablomuz incelendiğinde ‘’Sınıf’’ kolonu Primary Key değil ve ‘’Öğretmen’’ kolonuna bağımlı görünüyor. Bu bağımlı iki alanı bir tabloya ayırmak ve ana tablomuza Foreign Key ile bağlamamız gerekmektedir.</a:t>
            </a:r>
          </a:p>
        </p:txBody>
      </p:sp>
    </p:spTree>
    <p:extLst>
      <p:ext uri="{BB962C8B-B14F-4D97-AF65-F5344CB8AC3E}">
        <p14:creationId xmlns:p14="http://schemas.microsoft.com/office/powerpoint/2010/main" val="40927372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6F86026-9521-4314-8B56-32BF903D0DA8}"/>
              </a:ext>
            </a:extLst>
          </p:cNvPr>
          <p:cNvSpPr>
            <a:spLocks noGrp="1"/>
          </p:cNvSpPr>
          <p:nvPr>
            <p:ph type="title"/>
          </p:nvPr>
        </p:nvSpPr>
        <p:spPr/>
        <p:txBody>
          <a:bodyPr/>
          <a:lstStyle/>
          <a:p>
            <a:r>
              <a:rPr lang="tr-TR" dirty="0"/>
              <a:t>3NF (3. Normal form)</a:t>
            </a:r>
          </a:p>
        </p:txBody>
      </p:sp>
      <p:pic>
        <p:nvPicPr>
          <p:cNvPr id="4" name="table">
            <a:extLst>
              <a:ext uri="{FF2B5EF4-FFF2-40B4-BE49-F238E27FC236}">
                <a16:creationId xmlns:a16="http://schemas.microsoft.com/office/drawing/2014/main" id="{2245A270-06ED-4413-81CA-37226A302C3E}"/>
              </a:ext>
            </a:extLst>
          </p:cNvPr>
          <p:cNvPicPr>
            <a:picLocks noGrp="1" noChangeAspect="1"/>
          </p:cNvPicPr>
          <p:nvPr>
            <p:ph idx="1"/>
          </p:nvPr>
        </p:nvPicPr>
        <p:blipFill>
          <a:blip r:embed="rId2"/>
          <a:stretch>
            <a:fillRect/>
          </a:stretch>
        </p:blipFill>
        <p:spPr>
          <a:xfrm>
            <a:off x="2296832" y="2385747"/>
            <a:ext cx="6876884" cy="1322947"/>
          </a:xfrm>
          <a:prstGeom prst="rect">
            <a:avLst/>
          </a:prstGeom>
        </p:spPr>
      </p:pic>
      <p:sp>
        <p:nvSpPr>
          <p:cNvPr id="5" name="Metin kutusu 4">
            <a:extLst>
              <a:ext uri="{FF2B5EF4-FFF2-40B4-BE49-F238E27FC236}">
                <a16:creationId xmlns:a16="http://schemas.microsoft.com/office/drawing/2014/main" id="{282A4165-31B2-47F7-9EC3-B6AF7A323583}"/>
              </a:ext>
            </a:extLst>
          </p:cNvPr>
          <p:cNvSpPr txBox="1"/>
          <p:nvPr/>
        </p:nvSpPr>
        <p:spPr>
          <a:xfrm>
            <a:off x="2296832" y="2016415"/>
            <a:ext cx="1903278" cy="369332"/>
          </a:xfrm>
          <a:prstGeom prst="rect">
            <a:avLst/>
          </a:prstGeom>
          <a:noFill/>
        </p:spPr>
        <p:txBody>
          <a:bodyPr wrap="none" rtlCol="0">
            <a:spAutoFit/>
          </a:bodyPr>
          <a:lstStyle/>
          <a:p>
            <a:r>
              <a:rPr lang="tr-TR" dirty="0"/>
              <a:t>Öğretmen Tablosu</a:t>
            </a:r>
          </a:p>
        </p:txBody>
      </p:sp>
      <p:sp>
        <p:nvSpPr>
          <p:cNvPr id="6" name="Metin kutusu 5">
            <a:extLst>
              <a:ext uri="{FF2B5EF4-FFF2-40B4-BE49-F238E27FC236}">
                <a16:creationId xmlns:a16="http://schemas.microsoft.com/office/drawing/2014/main" id="{6B768351-6F23-4499-B9D0-1C9090963F10}"/>
              </a:ext>
            </a:extLst>
          </p:cNvPr>
          <p:cNvSpPr txBox="1"/>
          <p:nvPr/>
        </p:nvSpPr>
        <p:spPr>
          <a:xfrm>
            <a:off x="3248471" y="4286774"/>
            <a:ext cx="4808689" cy="646331"/>
          </a:xfrm>
          <a:prstGeom prst="rect">
            <a:avLst/>
          </a:prstGeom>
          <a:noFill/>
        </p:spPr>
        <p:txBody>
          <a:bodyPr wrap="none" rtlCol="0">
            <a:spAutoFit/>
          </a:bodyPr>
          <a:lstStyle/>
          <a:p>
            <a:r>
              <a:rPr lang="tr-TR" dirty="0"/>
              <a:t>     Nihayet tekrarların önüne geçmiş olduk. </a:t>
            </a:r>
          </a:p>
          <a:p>
            <a:r>
              <a:rPr lang="tr-TR" dirty="0"/>
              <a:t>Son durum olarak ana tablomuz şu şekilde oluştu.</a:t>
            </a:r>
          </a:p>
        </p:txBody>
      </p:sp>
    </p:spTree>
    <p:extLst>
      <p:ext uri="{BB962C8B-B14F-4D97-AF65-F5344CB8AC3E}">
        <p14:creationId xmlns:p14="http://schemas.microsoft.com/office/powerpoint/2010/main" val="40958068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245694A4-3B78-4DBB-A7FD-F3E5289AC782}"/>
              </a:ext>
            </a:extLst>
          </p:cNvPr>
          <p:cNvSpPr>
            <a:spLocks noGrp="1"/>
          </p:cNvSpPr>
          <p:nvPr>
            <p:ph type="title"/>
          </p:nvPr>
        </p:nvSpPr>
        <p:spPr/>
        <p:txBody>
          <a:bodyPr/>
          <a:lstStyle/>
          <a:p>
            <a:r>
              <a:rPr lang="tr-TR" dirty="0"/>
              <a:t>3NF (3. Normal form)</a:t>
            </a:r>
          </a:p>
        </p:txBody>
      </p:sp>
      <p:pic>
        <p:nvPicPr>
          <p:cNvPr id="4" name="table">
            <a:extLst>
              <a:ext uri="{FF2B5EF4-FFF2-40B4-BE49-F238E27FC236}">
                <a16:creationId xmlns:a16="http://schemas.microsoft.com/office/drawing/2014/main" id="{6E308E84-EA19-4FDE-BF18-02C16909C61C}"/>
              </a:ext>
            </a:extLst>
          </p:cNvPr>
          <p:cNvPicPr>
            <a:picLocks noGrp="1" noChangeAspect="1"/>
          </p:cNvPicPr>
          <p:nvPr>
            <p:ph idx="1"/>
          </p:nvPr>
        </p:nvPicPr>
        <p:blipFill>
          <a:blip r:embed="rId2"/>
          <a:stretch>
            <a:fillRect/>
          </a:stretch>
        </p:blipFill>
        <p:spPr>
          <a:xfrm>
            <a:off x="2537063" y="2754003"/>
            <a:ext cx="6882981" cy="3103133"/>
          </a:xfrm>
          <a:prstGeom prst="rect">
            <a:avLst/>
          </a:prstGeom>
        </p:spPr>
      </p:pic>
      <p:sp>
        <p:nvSpPr>
          <p:cNvPr id="5" name="Metin kutusu 4">
            <a:extLst>
              <a:ext uri="{FF2B5EF4-FFF2-40B4-BE49-F238E27FC236}">
                <a16:creationId xmlns:a16="http://schemas.microsoft.com/office/drawing/2014/main" id="{6DF9DC5D-CA62-4BAC-9914-DF8E744F72D5}"/>
              </a:ext>
            </a:extLst>
          </p:cNvPr>
          <p:cNvSpPr txBox="1"/>
          <p:nvPr/>
        </p:nvSpPr>
        <p:spPr>
          <a:xfrm>
            <a:off x="2550253" y="2374084"/>
            <a:ext cx="1088760" cy="369332"/>
          </a:xfrm>
          <a:prstGeom prst="rect">
            <a:avLst/>
          </a:prstGeom>
          <a:noFill/>
        </p:spPr>
        <p:txBody>
          <a:bodyPr wrap="none" rtlCol="0">
            <a:spAutoFit/>
          </a:bodyPr>
          <a:lstStyle/>
          <a:p>
            <a:r>
              <a:rPr lang="tr-TR" dirty="0"/>
              <a:t>Ana Tablo</a:t>
            </a:r>
          </a:p>
        </p:txBody>
      </p:sp>
    </p:spTree>
    <p:extLst>
      <p:ext uri="{BB962C8B-B14F-4D97-AF65-F5344CB8AC3E}">
        <p14:creationId xmlns:p14="http://schemas.microsoft.com/office/powerpoint/2010/main" val="9958508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A0150EC9-7E7D-4648-AC38-2A7BCBFB2EF6}"/>
              </a:ext>
            </a:extLst>
          </p:cNvPr>
          <p:cNvSpPr>
            <a:spLocks noGrp="1"/>
          </p:cNvSpPr>
          <p:nvPr>
            <p:ph type="title"/>
          </p:nvPr>
        </p:nvSpPr>
        <p:spPr>
          <a:xfrm>
            <a:off x="581192" y="702156"/>
            <a:ext cx="11029616" cy="1013800"/>
          </a:xfrm>
        </p:spPr>
        <p:txBody>
          <a:bodyPr rtlCol="0">
            <a:normAutofit/>
          </a:bodyPr>
          <a:lstStyle/>
          <a:p>
            <a:r>
              <a:rPr lang="tr-TR" dirty="0">
                <a:solidFill>
                  <a:srgbClr val="FFFEFF"/>
                </a:solidFill>
              </a:rPr>
              <a:t>										Kurs planı</a:t>
            </a:r>
          </a:p>
        </p:txBody>
      </p:sp>
      <p:sp>
        <p:nvSpPr>
          <p:cNvPr id="3" name="Metin kutusu 2">
            <a:extLst>
              <a:ext uri="{FF2B5EF4-FFF2-40B4-BE49-F238E27FC236}">
                <a16:creationId xmlns:a16="http://schemas.microsoft.com/office/drawing/2014/main" id="{6BFE21C5-B38B-478B-A76E-2A16E140F47C}"/>
              </a:ext>
            </a:extLst>
          </p:cNvPr>
          <p:cNvSpPr txBox="1"/>
          <p:nvPr/>
        </p:nvSpPr>
        <p:spPr>
          <a:xfrm>
            <a:off x="470517" y="2139518"/>
            <a:ext cx="11292396" cy="4247317"/>
          </a:xfrm>
          <a:prstGeom prst="rect">
            <a:avLst/>
          </a:prstGeom>
          <a:noFill/>
        </p:spPr>
        <p:txBody>
          <a:bodyPr wrap="square" rtlCol="0">
            <a:spAutoFit/>
          </a:bodyPr>
          <a:lstStyle/>
          <a:p>
            <a:r>
              <a:rPr lang="tr-TR" dirty="0"/>
              <a:t>3. Hafta</a:t>
            </a:r>
          </a:p>
          <a:p>
            <a:r>
              <a:rPr lang="tr-TR" dirty="0"/>
              <a:t>	3.1 SQL Dili ifadeleri</a:t>
            </a:r>
          </a:p>
          <a:p>
            <a:r>
              <a:rPr lang="tr-TR" dirty="0"/>
              <a:t>		- DML (Data Manipulation Language)</a:t>
            </a:r>
          </a:p>
          <a:p>
            <a:r>
              <a:rPr lang="tr-TR" dirty="0"/>
              <a:t>		- Update</a:t>
            </a:r>
          </a:p>
          <a:p>
            <a:r>
              <a:rPr lang="tr-TR" dirty="0"/>
              <a:t>		- Insert</a:t>
            </a:r>
          </a:p>
          <a:p>
            <a:r>
              <a:rPr lang="tr-TR" dirty="0"/>
              <a:t>		- Delete</a:t>
            </a:r>
          </a:p>
          <a:p>
            <a:endParaRPr lang="tr-TR" dirty="0"/>
          </a:p>
          <a:p>
            <a:r>
              <a:rPr lang="tr-TR" dirty="0"/>
              <a:t>4. Hafta</a:t>
            </a:r>
          </a:p>
          <a:p>
            <a:r>
              <a:rPr lang="tr-TR" dirty="0"/>
              <a:t>	4.1 Select komutları</a:t>
            </a:r>
          </a:p>
          <a:p>
            <a:r>
              <a:rPr lang="tr-TR" dirty="0"/>
              <a:t>	4.2 Where komutları</a:t>
            </a:r>
          </a:p>
          <a:p>
            <a:endParaRPr lang="tr-TR" dirty="0"/>
          </a:p>
          <a:p>
            <a:r>
              <a:rPr lang="tr-TR" dirty="0"/>
              <a:t>5. Hafta</a:t>
            </a:r>
          </a:p>
          <a:p>
            <a:r>
              <a:rPr lang="tr-TR" dirty="0"/>
              <a:t>	5.1 Group By işlemleri</a:t>
            </a:r>
          </a:p>
          <a:p>
            <a:r>
              <a:rPr lang="tr-TR" dirty="0"/>
              <a:t>	5.2 Order By işlemleri</a:t>
            </a:r>
          </a:p>
          <a:p>
            <a:endParaRPr lang="tr-TR" dirty="0"/>
          </a:p>
        </p:txBody>
      </p:sp>
    </p:spTree>
    <p:extLst>
      <p:ext uri="{BB962C8B-B14F-4D97-AF65-F5344CB8AC3E}">
        <p14:creationId xmlns:p14="http://schemas.microsoft.com/office/powerpoint/2010/main" val="42341662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5A4702A9-8203-4AD2-8C55-83DC5C7C132E}"/>
              </a:ext>
            </a:extLst>
          </p:cNvPr>
          <p:cNvSpPr>
            <a:spLocks noGrp="1"/>
          </p:cNvSpPr>
          <p:nvPr>
            <p:ph type="title"/>
          </p:nvPr>
        </p:nvSpPr>
        <p:spPr/>
        <p:txBody>
          <a:bodyPr/>
          <a:lstStyle/>
          <a:p>
            <a:r>
              <a:rPr lang="tr-TR" dirty="0"/>
              <a:t>3NF (3. Normal form)</a:t>
            </a:r>
          </a:p>
        </p:txBody>
      </p:sp>
      <p:sp>
        <p:nvSpPr>
          <p:cNvPr id="3" name="İçerik Yer Tutucusu 2">
            <a:extLst>
              <a:ext uri="{FF2B5EF4-FFF2-40B4-BE49-F238E27FC236}">
                <a16:creationId xmlns:a16="http://schemas.microsoft.com/office/drawing/2014/main" id="{8CB95B89-EDC0-4261-BB94-8565CBB1CD76}"/>
              </a:ext>
            </a:extLst>
          </p:cNvPr>
          <p:cNvSpPr>
            <a:spLocks noGrp="1"/>
          </p:cNvSpPr>
          <p:nvPr>
            <p:ph idx="1"/>
          </p:nvPr>
        </p:nvSpPr>
        <p:spPr/>
        <p:txBody>
          <a:bodyPr/>
          <a:lstStyle/>
          <a:p>
            <a:r>
              <a:rPr lang="tr-TR" dirty="0"/>
              <a:t>Öğretmen Tablosunun ‘’ID’’ alanı ile ana tablonun ‘’Ogretmen_id’’ alanı ile ana tablonun ‘’ders_id’’ alanları arasında da Foreign Key ekliyoruz.</a:t>
            </a:r>
          </a:p>
          <a:p>
            <a:r>
              <a:rPr lang="tr-TR" dirty="0"/>
              <a:t>Bu sayede tablolar arası ilişkiyi tamamlamış olduk.</a:t>
            </a:r>
          </a:p>
        </p:txBody>
      </p:sp>
    </p:spTree>
    <p:extLst>
      <p:ext uri="{BB962C8B-B14F-4D97-AF65-F5344CB8AC3E}">
        <p14:creationId xmlns:p14="http://schemas.microsoft.com/office/powerpoint/2010/main" val="289523511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table">
            <a:extLst>
              <a:ext uri="{FF2B5EF4-FFF2-40B4-BE49-F238E27FC236}">
                <a16:creationId xmlns:a16="http://schemas.microsoft.com/office/drawing/2014/main" id="{22555BBA-88BB-44D3-8C12-622C62B3C254}"/>
              </a:ext>
            </a:extLst>
          </p:cNvPr>
          <p:cNvPicPr>
            <a:picLocks noChangeAspect="1"/>
          </p:cNvPicPr>
          <p:nvPr/>
        </p:nvPicPr>
        <p:blipFill>
          <a:blip r:embed="rId2"/>
          <a:stretch>
            <a:fillRect/>
          </a:stretch>
        </p:blipFill>
        <p:spPr>
          <a:xfrm>
            <a:off x="2675618" y="759153"/>
            <a:ext cx="6840759" cy="978867"/>
          </a:xfrm>
          <a:prstGeom prst="rect">
            <a:avLst/>
          </a:prstGeom>
        </p:spPr>
      </p:pic>
      <p:pic>
        <p:nvPicPr>
          <p:cNvPr id="5" name="table">
            <a:extLst>
              <a:ext uri="{FF2B5EF4-FFF2-40B4-BE49-F238E27FC236}">
                <a16:creationId xmlns:a16="http://schemas.microsoft.com/office/drawing/2014/main" id="{B83519DB-D1D6-4E44-B264-4FEEF9BF1F3C}"/>
              </a:ext>
            </a:extLst>
          </p:cNvPr>
          <p:cNvPicPr>
            <a:picLocks noChangeAspect="1"/>
          </p:cNvPicPr>
          <p:nvPr/>
        </p:nvPicPr>
        <p:blipFill>
          <a:blip r:embed="rId3"/>
          <a:stretch>
            <a:fillRect/>
          </a:stretch>
        </p:blipFill>
        <p:spPr>
          <a:xfrm>
            <a:off x="2675618" y="1807776"/>
            <a:ext cx="6840759" cy="3024334"/>
          </a:xfrm>
          <a:prstGeom prst="rect">
            <a:avLst/>
          </a:prstGeom>
        </p:spPr>
      </p:pic>
      <p:pic>
        <p:nvPicPr>
          <p:cNvPr id="6" name="table">
            <a:extLst>
              <a:ext uri="{FF2B5EF4-FFF2-40B4-BE49-F238E27FC236}">
                <a16:creationId xmlns:a16="http://schemas.microsoft.com/office/drawing/2014/main" id="{75E1DA3B-3E73-4ABA-B580-EA52B980F803}"/>
              </a:ext>
            </a:extLst>
          </p:cNvPr>
          <p:cNvPicPr>
            <a:picLocks noChangeAspect="1"/>
          </p:cNvPicPr>
          <p:nvPr/>
        </p:nvPicPr>
        <p:blipFill>
          <a:blip r:embed="rId4"/>
          <a:stretch>
            <a:fillRect/>
          </a:stretch>
        </p:blipFill>
        <p:spPr>
          <a:xfrm>
            <a:off x="2675618" y="4901866"/>
            <a:ext cx="6840759" cy="1253744"/>
          </a:xfrm>
          <a:prstGeom prst="rect">
            <a:avLst/>
          </a:prstGeom>
        </p:spPr>
      </p:pic>
    </p:spTree>
    <p:extLst>
      <p:ext uri="{BB962C8B-B14F-4D97-AF65-F5344CB8AC3E}">
        <p14:creationId xmlns:p14="http://schemas.microsoft.com/office/powerpoint/2010/main" val="291304106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3152A185-9D00-4A66-A9F3-E6096A0CCF40}"/>
              </a:ext>
            </a:extLst>
          </p:cNvPr>
          <p:cNvSpPr>
            <a:spLocks noGrp="1"/>
          </p:cNvSpPr>
          <p:nvPr>
            <p:ph type="title"/>
          </p:nvPr>
        </p:nvSpPr>
        <p:spPr/>
        <p:txBody>
          <a:bodyPr/>
          <a:lstStyle/>
          <a:p>
            <a:r>
              <a:rPr lang="tr-TR" dirty="0"/>
              <a:t>BCNF / 3.5NF (Boyce-codd normal form)</a:t>
            </a:r>
          </a:p>
        </p:txBody>
      </p:sp>
      <p:sp>
        <p:nvSpPr>
          <p:cNvPr id="3" name="İçerik Yer Tutucusu 2">
            <a:extLst>
              <a:ext uri="{FF2B5EF4-FFF2-40B4-BE49-F238E27FC236}">
                <a16:creationId xmlns:a16="http://schemas.microsoft.com/office/drawing/2014/main" id="{9899E87F-56CD-4C3B-960E-4DCAA8203D19}"/>
              </a:ext>
            </a:extLst>
          </p:cNvPr>
          <p:cNvSpPr>
            <a:spLocks noGrp="1"/>
          </p:cNvSpPr>
          <p:nvPr>
            <p:ph idx="1"/>
          </p:nvPr>
        </p:nvSpPr>
        <p:spPr/>
        <p:txBody>
          <a:bodyPr/>
          <a:lstStyle/>
          <a:p>
            <a:r>
              <a:rPr lang="tr-TR" dirty="0"/>
              <a:t>Bir veritabanının 3.5NF olabilmesi için aşağıdaki özellikleri karşılayabilmesi gerekir:</a:t>
            </a:r>
          </a:p>
          <a:p>
            <a:pPr lvl="1"/>
            <a:r>
              <a:rPr lang="tr-TR" dirty="0"/>
              <a:t>Veritabanı 3NF olmalıdır,</a:t>
            </a:r>
          </a:p>
          <a:p>
            <a:pPr lvl="1"/>
            <a:r>
              <a:rPr lang="tr-TR" dirty="0"/>
              <a:t>Her determinant (belirleyici kolon) aynı zamanda bir aday anahtar olmalıdır.</a:t>
            </a:r>
          </a:p>
          <a:p>
            <a:pPr lvl="1"/>
            <a:endParaRPr lang="tr-TR" dirty="0"/>
          </a:p>
          <a:p>
            <a:pPr lvl="1"/>
            <a:endParaRPr lang="tr-TR" dirty="0"/>
          </a:p>
          <a:p>
            <a:pPr lvl="1"/>
            <a:r>
              <a:rPr lang="tr-TR" b="1" dirty="0"/>
              <a:t>Determinant: </a:t>
            </a:r>
            <a:r>
              <a:rPr lang="tr-TR" dirty="0"/>
              <a:t>Aynı satırdaki diğer kolon değerlerini belirlemek için kullanılan kolon kümesi determinant olarak adlandırılır.</a:t>
            </a:r>
          </a:p>
        </p:txBody>
      </p:sp>
    </p:spTree>
    <p:extLst>
      <p:ext uri="{BB962C8B-B14F-4D97-AF65-F5344CB8AC3E}">
        <p14:creationId xmlns:p14="http://schemas.microsoft.com/office/powerpoint/2010/main" val="359325299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244E7368-FEAB-453F-8FB4-C3629F772DD5}"/>
              </a:ext>
            </a:extLst>
          </p:cNvPr>
          <p:cNvSpPr>
            <a:spLocks noGrp="1"/>
          </p:cNvSpPr>
          <p:nvPr>
            <p:ph type="title"/>
          </p:nvPr>
        </p:nvSpPr>
        <p:spPr/>
        <p:txBody>
          <a:bodyPr/>
          <a:lstStyle/>
          <a:p>
            <a:r>
              <a:rPr lang="tr-TR" dirty="0"/>
              <a:t>BCNF / 3.5NF (Boyce-codd normal form)</a:t>
            </a:r>
          </a:p>
        </p:txBody>
      </p:sp>
      <p:sp>
        <p:nvSpPr>
          <p:cNvPr id="3" name="İçerik Yer Tutucusu 2">
            <a:extLst>
              <a:ext uri="{FF2B5EF4-FFF2-40B4-BE49-F238E27FC236}">
                <a16:creationId xmlns:a16="http://schemas.microsoft.com/office/drawing/2014/main" id="{CE5312F3-5BFB-4128-A125-12D26AFD1CD6}"/>
              </a:ext>
            </a:extLst>
          </p:cNvPr>
          <p:cNvSpPr>
            <a:spLocks noGrp="1"/>
          </p:cNvSpPr>
          <p:nvPr>
            <p:ph idx="1"/>
          </p:nvPr>
        </p:nvSpPr>
        <p:spPr/>
        <p:txBody>
          <a:bodyPr/>
          <a:lstStyle/>
          <a:p>
            <a:r>
              <a:rPr lang="tr-TR" dirty="0"/>
              <a:t>Ana tablomuza baktığımız zaman ‘’Ders’’ alanın aday anahtar olmadığı ve determinant olduğu görülmektedir.</a:t>
            </a:r>
          </a:p>
          <a:p>
            <a:r>
              <a:rPr lang="tr-TR" dirty="0"/>
              <a:t>Ders alanının yeni bir tabloya taşınması ve yeni tablo ile ana tablo arasında Foreign Key eklenmesi bu sıkıntımızı çözecektir.</a:t>
            </a:r>
          </a:p>
          <a:p>
            <a:r>
              <a:rPr lang="tr-TR" dirty="0"/>
              <a:t>Diğer bir alan da öğretmen tablosunda bulunan ‘’Sınıf’’ alanıdır. Bu alan içine yeni tablo oluşturmalı ve öğretmen tablosuna Foreign Key ile bağlanmalıdır.</a:t>
            </a:r>
          </a:p>
        </p:txBody>
      </p:sp>
    </p:spTree>
    <p:extLst>
      <p:ext uri="{BB962C8B-B14F-4D97-AF65-F5344CB8AC3E}">
        <p14:creationId xmlns:p14="http://schemas.microsoft.com/office/powerpoint/2010/main" val="35296461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E3C2ED7-AF49-41EF-8925-13CA8E27FA38}"/>
              </a:ext>
            </a:extLst>
          </p:cNvPr>
          <p:cNvSpPr>
            <a:spLocks noGrp="1"/>
          </p:cNvSpPr>
          <p:nvPr>
            <p:ph type="title"/>
          </p:nvPr>
        </p:nvSpPr>
        <p:spPr/>
        <p:txBody>
          <a:bodyPr/>
          <a:lstStyle/>
          <a:p>
            <a:r>
              <a:rPr lang="tr-TR" dirty="0"/>
              <a:t>BCNF / 3.5NF (Boyce-codd normal form)</a:t>
            </a:r>
          </a:p>
        </p:txBody>
      </p:sp>
      <p:pic>
        <p:nvPicPr>
          <p:cNvPr id="8" name="table">
            <a:extLst>
              <a:ext uri="{FF2B5EF4-FFF2-40B4-BE49-F238E27FC236}">
                <a16:creationId xmlns:a16="http://schemas.microsoft.com/office/drawing/2014/main" id="{E00175ED-CD68-4C0B-AB1B-BA06FE631DAD}"/>
              </a:ext>
            </a:extLst>
          </p:cNvPr>
          <p:cNvPicPr>
            <a:picLocks noGrp="1" noChangeAspect="1"/>
          </p:cNvPicPr>
          <p:nvPr>
            <p:ph idx="1"/>
          </p:nvPr>
        </p:nvPicPr>
        <p:blipFill>
          <a:blip r:embed="rId2"/>
          <a:stretch>
            <a:fillRect/>
          </a:stretch>
        </p:blipFill>
        <p:spPr>
          <a:xfrm>
            <a:off x="2733764" y="2919691"/>
            <a:ext cx="6724471" cy="3627434"/>
          </a:xfrm>
          <a:prstGeom prst="rect">
            <a:avLst/>
          </a:prstGeom>
        </p:spPr>
      </p:pic>
      <p:sp>
        <p:nvSpPr>
          <p:cNvPr id="9" name="Metin kutusu 8">
            <a:extLst>
              <a:ext uri="{FF2B5EF4-FFF2-40B4-BE49-F238E27FC236}">
                <a16:creationId xmlns:a16="http://schemas.microsoft.com/office/drawing/2014/main" id="{623D2DD4-5E03-43F7-BBA4-DDB0C9DC9645}"/>
              </a:ext>
            </a:extLst>
          </p:cNvPr>
          <p:cNvSpPr txBox="1"/>
          <p:nvPr/>
        </p:nvSpPr>
        <p:spPr>
          <a:xfrm>
            <a:off x="2733764" y="2583809"/>
            <a:ext cx="1088760" cy="369332"/>
          </a:xfrm>
          <a:prstGeom prst="rect">
            <a:avLst/>
          </a:prstGeom>
          <a:noFill/>
        </p:spPr>
        <p:txBody>
          <a:bodyPr wrap="none" rtlCol="0">
            <a:spAutoFit/>
          </a:bodyPr>
          <a:lstStyle/>
          <a:p>
            <a:r>
              <a:rPr lang="tr-TR" dirty="0"/>
              <a:t>Ana Tablo</a:t>
            </a:r>
          </a:p>
        </p:txBody>
      </p:sp>
    </p:spTree>
    <p:extLst>
      <p:ext uri="{BB962C8B-B14F-4D97-AF65-F5344CB8AC3E}">
        <p14:creationId xmlns:p14="http://schemas.microsoft.com/office/powerpoint/2010/main" val="390227926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6F5E1EA-A2F6-4E0B-A490-DB379083D14E}"/>
              </a:ext>
            </a:extLst>
          </p:cNvPr>
          <p:cNvSpPr>
            <a:spLocks noGrp="1"/>
          </p:cNvSpPr>
          <p:nvPr>
            <p:ph type="title"/>
          </p:nvPr>
        </p:nvSpPr>
        <p:spPr/>
        <p:txBody>
          <a:bodyPr/>
          <a:lstStyle/>
          <a:p>
            <a:r>
              <a:rPr lang="tr-TR" dirty="0"/>
              <a:t>BCNF / 3.5NF (Boyce-codd normal form)</a:t>
            </a:r>
          </a:p>
        </p:txBody>
      </p:sp>
      <p:pic>
        <p:nvPicPr>
          <p:cNvPr id="5" name="table">
            <a:extLst>
              <a:ext uri="{FF2B5EF4-FFF2-40B4-BE49-F238E27FC236}">
                <a16:creationId xmlns:a16="http://schemas.microsoft.com/office/drawing/2014/main" id="{590BF098-A0B5-4BF1-8160-BC5297065ED0}"/>
              </a:ext>
            </a:extLst>
          </p:cNvPr>
          <p:cNvPicPr>
            <a:picLocks noGrp="1" noChangeAspect="1"/>
          </p:cNvPicPr>
          <p:nvPr>
            <p:ph idx="1"/>
          </p:nvPr>
        </p:nvPicPr>
        <p:blipFill>
          <a:blip r:embed="rId2"/>
          <a:stretch>
            <a:fillRect/>
          </a:stretch>
        </p:blipFill>
        <p:spPr>
          <a:xfrm>
            <a:off x="2913612" y="3005272"/>
            <a:ext cx="6364776" cy="2030144"/>
          </a:xfrm>
          <a:prstGeom prst="rect">
            <a:avLst/>
          </a:prstGeom>
        </p:spPr>
      </p:pic>
      <p:sp>
        <p:nvSpPr>
          <p:cNvPr id="6" name="Metin kutusu 5">
            <a:extLst>
              <a:ext uri="{FF2B5EF4-FFF2-40B4-BE49-F238E27FC236}">
                <a16:creationId xmlns:a16="http://schemas.microsoft.com/office/drawing/2014/main" id="{C0C40B65-EF11-4577-A5F2-B1090FFCDA13}"/>
              </a:ext>
            </a:extLst>
          </p:cNvPr>
          <p:cNvSpPr txBox="1"/>
          <p:nvPr/>
        </p:nvSpPr>
        <p:spPr>
          <a:xfrm>
            <a:off x="2902591" y="2600587"/>
            <a:ext cx="1903278" cy="369332"/>
          </a:xfrm>
          <a:prstGeom prst="rect">
            <a:avLst/>
          </a:prstGeom>
          <a:noFill/>
        </p:spPr>
        <p:txBody>
          <a:bodyPr wrap="none" rtlCol="0">
            <a:spAutoFit/>
          </a:bodyPr>
          <a:lstStyle/>
          <a:p>
            <a:r>
              <a:rPr lang="tr-TR" dirty="0"/>
              <a:t>Öğretmen Tablosu</a:t>
            </a:r>
          </a:p>
        </p:txBody>
      </p:sp>
    </p:spTree>
    <p:extLst>
      <p:ext uri="{BB962C8B-B14F-4D97-AF65-F5344CB8AC3E}">
        <p14:creationId xmlns:p14="http://schemas.microsoft.com/office/powerpoint/2010/main" val="366865169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B26A445-56E1-41EB-8549-1A006BF23477}"/>
              </a:ext>
            </a:extLst>
          </p:cNvPr>
          <p:cNvSpPr>
            <a:spLocks noGrp="1"/>
          </p:cNvSpPr>
          <p:nvPr>
            <p:ph type="title"/>
          </p:nvPr>
        </p:nvSpPr>
        <p:spPr/>
        <p:txBody>
          <a:bodyPr/>
          <a:lstStyle/>
          <a:p>
            <a:r>
              <a:rPr lang="tr-TR" dirty="0"/>
              <a:t>BCNF / 3.5NF (Boyce-codd normal form)</a:t>
            </a:r>
          </a:p>
        </p:txBody>
      </p:sp>
      <p:pic>
        <p:nvPicPr>
          <p:cNvPr id="4" name="table">
            <a:extLst>
              <a:ext uri="{FF2B5EF4-FFF2-40B4-BE49-F238E27FC236}">
                <a16:creationId xmlns:a16="http://schemas.microsoft.com/office/drawing/2014/main" id="{881BBA97-607A-47B2-BF75-4F11BF69E1D5}"/>
              </a:ext>
            </a:extLst>
          </p:cNvPr>
          <p:cNvPicPr>
            <a:picLocks noGrp="1" noChangeAspect="1"/>
          </p:cNvPicPr>
          <p:nvPr>
            <p:ph idx="1"/>
          </p:nvPr>
        </p:nvPicPr>
        <p:blipFill>
          <a:blip r:embed="rId2"/>
          <a:stretch>
            <a:fillRect/>
          </a:stretch>
        </p:blipFill>
        <p:spPr>
          <a:xfrm>
            <a:off x="1633353" y="2372299"/>
            <a:ext cx="2834886" cy="2688569"/>
          </a:xfrm>
          <a:prstGeom prst="rect">
            <a:avLst/>
          </a:prstGeom>
        </p:spPr>
      </p:pic>
      <p:sp>
        <p:nvSpPr>
          <p:cNvPr id="5" name="Metin kutusu 4">
            <a:extLst>
              <a:ext uri="{FF2B5EF4-FFF2-40B4-BE49-F238E27FC236}">
                <a16:creationId xmlns:a16="http://schemas.microsoft.com/office/drawing/2014/main" id="{195C19AA-A914-40EB-A1BD-FA7D2C5CD593}"/>
              </a:ext>
            </a:extLst>
          </p:cNvPr>
          <p:cNvSpPr txBox="1"/>
          <p:nvPr/>
        </p:nvSpPr>
        <p:spPr>
          <a:xfrm>
            <a:off x="1633353" y="2002967"/>
            <a:ext cx="1641796" cy="369332"/>
          </a:xfrm>
          <a:prstGeom prst="rect">
            <a:avLst/>
          </a:prstGeom>
          <a:noFill/>
        </p:spPr>
        <p:txBody>
          <a:bodyPr wrap="none" rtlCol="0">
            <a:spAutoFit/>
          </a:bodyPr>
          <a:lstStyle/>
          <a:p>
            <a:r>
              <a:rPr lang="tr-TR" dirty="0"/>
              <a:t>Dersler Tablosu</a:t>
            </a:r>
          </a:p>
        </p:txBody>
      </p:sp>
      <p:pic>
        <p:nvPicPr>
          <p:cNvPr id="6" name="table">
            <a:extLst>
              <a:ext uri="{FF2B5EF4-FFF2-40B4-BE49-F238E27FC236}">
                <a16:creationId xmlns:a16="http://schemas.microsoft.com/office/drawing/2014/main" id="{3D9FFC0B-89A4-4B31-8187-911CA604CA2B}"/>
              </a:ext>
            </a:extLst>
          </p:cNvPr>
          <p:cNvPicPr>
            <a:picLocks noChangeAspect="1"/>
          </p:cNvPicPr>
          <p:nvPr/>
        </p:nvPicPr>
        <p:blipFill>
          <a:blip r:embed="rId3"/>
          <a:stretch>
            <a:fillRect/>
          </a:stretch>
        </p:blipFill>
        <p:spPr>
          <a:xfrm>
            <a:off x="7251890" y="2372299"/>
            <a:ext cx="2520280" cy="1016314"/>
          </a:xfrm>
          <a:prstGeom prst="rect">
            <a:avLst/>
          </a:prstGeom>
        </p:spPr>
      </p:pic>
      <p:sp>
        <p:nvSpPr>
          <p:cNvPr id="7" name="Metin kutusu 6">
            <a:extLst>
              <a:ext uri="{FF2B5EF4-FFF2-40B4-BE49-F238E27FC236}">
                <a16:creationId xmlns:a16="http://schemas.microsoft.com/office/drawing/2014/main" id="{E5F8F5C4-B8A1-491C-9848-5EBE164353DD}"/>
              </a:ext>
            </a:extLst>
          </p:cNvPr>
          <p:cNvSpPr txBox="1"/>
          <p:nvPr/>
        </p:nvSpPr>
        <p:spPr>
          <a:xfrm>
            <a:off x="7180976" y="2002967"/>
            <a:ext cx="1547218" cy="369332"/>
          </a:xfrm>
          <a:prstGeom prst="rect">
            <a:avLst/>
          </a:prstGeom>
          <a:noFill/>
        </p:spPr>
        <p:txBody>
          <a:bodyPr wrap="none" rtlCol="0">
            <a:spAutoFit/>
          </a:bodyPr>
          <a:lstStyle/>
          <a:p>
            <a:r>
              <a:rPr lang="tr-TR" dirty="0"/>
              <a:t>Sınıflar Tablosu</a:t>
            </a:r>
          </a:p>
        </p:txBody>
      </p:sp>
      <p:sp>
        <p:nvSpPr>
          <p:cNvPr id="8" name="Metin kutusu 7">
            <a:extLst>
              <a:ext uri="{FF2B5EF4-FFF2-40B4-BE49-F238E27FC236}">
                <a16:creationId xmlns:a16="http://schemas.microsoft.com/office/drawing/2014/main" id="{57BEBEA5-BB22-41C9-B22A-4B49A1822777}"/>
              </a:ext>
            </a:extLst>
          </p:cNvPr>
          <p:cNvSpPr txBox="1"/>
          <p:nvPr/>
        </p:nvSpPr>
        <p:spPr>
          <a:xfrm>
            <a:off x="5879674" y="4516850"/>
            <a:ext cx="5264711" cy="369332"/>
          </a:xfrm>
          <a:prstGeom prst="rect">
            <a:avLst/>
          </a:prstGeom>
          <a:noFill/>
        </p:spPr>
        <p:txBody>
          <a:bodyPr wrap="none" rtlCol="0">
            <a:spAutoFit/>
          </a:bodyPr>
          <a:lstStyle/>
          <a:p>
            <a:r>
              <a:rPr lang="tr-TR" dirty="0">
                <a:latin typeface="Calibri" panose="020F0502020204030204" pitchFamily="34" charset="0"/>
                <a:cs typeface="Calibri" panose="020F0502020204030204" pitchFamily="34" charset="0"/>
              </a:rPr>
              <a:t>Bu işlemler sonunda veritabanımız BCNF’tir diyebiliriz.</a:t>
            </a:r>
          </a:p>
        </p:txBody>
      </p:sp>
    </p:spTree>
    <p:extLst>
      <p:ext uri="{BB962C8B-B14F-4D97-AF65-F5344CB8AC3E}">
        <p14:creationId xmlns:p14="http://schemas.microsoft.com/office/powerpoint/2010/main" val="120219600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table">
            <a:extLst>
              <a:ext uri="{FF2B5EF4-FFF2-40B4-BE49-F238E27FC236}">
                <a16:creationId xmlns:a16="http://schemas.microsoft.com/office/drawing/2014/main" id="{4B821B4E-37B7-4B40-8BEE-86213465C7D5}"/>
              </a:ext>
            </a:extLst>
          </p:cNvPr>
          <p:cNvPicPr>
            <a:picLocks noChangeAspect="1"/>
          </p:cNvPicPr>
          <p:nvPr/>
        </p:nvPicPr>
        <p:blipFill>
          <a:blip r:embed="rId2"/>
          <a:stretch>
            <a:fillRect/>
          </a:stretch>
        </p:blipFill>
        <p:spPr>
          <a:xfrm>
            <a:off x="1890876" y="854204"/>
            <a:ext cx="8208912" cy="753237"/>
          </a:xfrm>
          <a:prstGeom prst="rect">
            <a:avLst/>
          </a:prstGeom>
        </p:spPr>
      </p:pic>
      <p:pic>
        <p:nvPicPr>
          <p:cNvPr id="5" name="table">
            <a:extLst>
              <a:ext uri="{FF2B5EF4-FFF2-40B4-BE49-F238E27FC236}">
                <a16:creationId xmlns:a16="http://schemas.microsoft.com/office/drawing/2014/main" id="{01C9EB63-0EC0-49AF-BD5F-59810C675494}"/>
              </a:ext>
            </a:extLst>
          </p:cNvPr>
          <p:cNvPicPr>
            <a:picLocks noChangeAspect="1"/>
          </p:cNvPicPr>
          <p:nvPr/>
        </p:nvPicPr>
        <p:blipFill>
          <a:blip r:embed="rId3"/>
          <a:stretch>
            <a:fillRect/>
          </a:stretch>
        </p:blipFill>
        <p:spPr>
          <a:xfrm>
            <a:off x="1890876" y="1775076"/>
            <a:ext cx="3960441" cy="3307848"/>
          </a:xfrm>
          <a:prstGeom prst="rect">
            <a:avLst/>
          </a:prstGeom>
        </p:spPr>
      </p:pic>
      <p:pic>
        <p:nvPicPr>
          <p:cNvPr id="6" name="table">
            <a:extLst>
              <a:ext uri="{FF2B5EF4-FFF2-40B4-BE49-F238E27FC236}">
                <a16:creationId xmlns:a16="http://schemas.microsoft.com/office/drawing/2014/main" id="{A384C33B-175C-451D-B8E8-D06F71925490}"/>
              </a:ext>
            </a:extLst>
          </p:cNvPr>
          <p:cNvPicPr>
            <a:picLocks noChangeAspect="1"/>
          </p:cNvPicPr>
          <p:nvPr/>
        </p:nvPicPr>
        <p:blipFill>
          <a:blip r:embed="rId4"/>
          <a:stretch>
            <a:fillRect/>
          </a:stretch>
        </p:blipFill>
        <p:spPr>
          <a:xfrm>
            <a:off x="5995332" y="1780341"/>
            <a:ext cx="4104456" cy="3302583"/>
          </a:xfrm>
          <a:prstGeom prst="rect">
            <a:avLst/>
          </a:prstGeom>
        </p:spPr>
      </p:pic>
      <p:pic>
        <p:nvPicPr>
          <p:cNvPr id="7" name="table">
            <a:extLst>
              <a:ext uri="{FF2B5EF4-FFF2-40B4-BE49-F238E27FC236}">
                <a16:creationId xmlns:a16="http://schemas.microsoft.com/office/drawing/2014/main" id="{00517FC6-BE0B-4805-9DFF-2E4351233E42}"/>
              </a:ext>
            </a:extLst>
          </p:cNvPr>
          <p:cNvPicPr>
            <a:picLocks noChangeAspect="1"/>
          </p:cNvPicPr>
          <p:nvPr/>
        </p:nvPicPr>
        <p:blipFill>
          <a:blip r:embed="rId5"/>
          <a:stretch>
            <a:fillRect/>
          </a:stretch>
        </p:blipFill>
        <p:spPr>
          <a:xfrm>
            <a:off x="1890876" y="5250559"/>
            <a:ext cx="8208912" cy="1152129"/>
          </a:xfrm>
          <a:prstGeom prst="rect">
            <a:avLst/>
          </a:prstGeom>
        </p:spPr>
      </p:pic>
    </p:spTree>
    <p:extLst>
      <p:ext uri="{BB962C8B-B14F-4D97-AF65-F5344CB8AC3E}">
        <p14:creationId xmlns:p14="http://schemas.microsoft.com/office/powerpoint/2010/main" val="428584094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7B55BD2-86A0-4A55-8AEB-2F5CBD1FBBD6}"/>
              </a:ext>
            </a:extLst>
          </p:cNvPr>
          <p:cNvSpPr>
            <a:spLocks noGrp="1"/>
          </p:cNvSpPr>
          <p:nvPr>
            <p:ph type="title"/>
          </p:nvPr>
        </p:nvSpPr>
        <p:spPr/>
        <p:txBody>
          <a:bodyPr/>
          <a:lstStyle/>
          <a:p>
            <a:r>
              <a:rPr lang="tr-TR" dirty="0"/>
              <a:t>Schema</a:t>
            </a:r>
          </a:p>
        </p:txBody>
      </p:sp>
      <p:sp>
        <p:nvSpPr>
          <p:cNvPr id="3" name="İçerik Yer Tutucusu 2">
            <a:extLst>
              <a:ext uri="{FF2B5EF4-FFF2-40B4-BE49-F238E27FC236}">
                <a16:creationId xmlns:a16="http://schemas.microsoft.com/office/drawing/2014/main" id="{20FFC88B-4DB6-45EF-9306-A9C975F64EE9}"/>
              </a:ext>
            </a:extLst>
          </p:cNvPr>
          <p:cNvSpPr>
            <a:spLocks noGrp="1"/>
          </p:cNvSpPr>
          <p:nvPr>
            <p:ph idx="1"/>
          </p:nvPr>
        </p:nvSpPr>
        <p:spPr/>
        <p:txBody>
          <a:bodyPr/>
          <a:lstStyle/>
          <a:p>
            <a:r>
              <a:rPr lang="tr-TR" dirty="0">
                <a:cs typeface="Calibri" panose="020F0502020204030204" pitchFamily="34" charset="0"/>
              </a:rPr>
              <a:t>Bir PostgreSQL veritabanı kümesi, bir veya daha fazla adlandırılmış veritabanı içerir. Kullanıcılar ve kullanıcı grupları tüm kümede paylaşılır. Ancak veritabanları arasında başka hiçbir veri paylaşılmaz. Sunucuyla yapılan herhangi bir istemci bağlantısı, yalnızca bağlantı isteğinde belirtilen tek bir veritabanındaki verilere erişebilir.</a:t>
            </a:r>
          </a:p>
        </p:txBody>
      </p:sp>
    </p:spTree>
    <p:extLst>
      <p:ext uri="{BB962C8B-B14F-4D97-AF65-F5344CB8AC3E}">
        <p14:creationId xmlns:p14="http://schemas.microsoft.com/office/powerpoint/2010/main" val="168630090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43F97FA-8B2F-4845-9947-CECC4AD71A33}"/>
              </a:ext>
            </a:extLst>
          </p:cNvPr>
          <p:cNvSpPr>
            <a:spLocks noGrp="1"/>
          </p:cNvSpPr>
          <p:nvPr>
            <p:ph type="title"/>
          </p:nvPr>
        </p:nvSpPr>
        <p:spPr/>
        <p:txBody>
          <a:bodyPr/>
          <a:lstStyle/>
          <a:p>
            <a:r>
              <a:rPr lang="tr-TR" dirty="0"/>
              <a:t>schema</a:t>
            </a:r>
          </a:p>
        </p:txBody>
      </p:sp>
      <p:sp>
        <p:nvSpPr>
          <p:cNvPr id="3" name="İçerik Yer Tutucusu 2">
            <a:extLst>
              <a:ext uri="{FF2B5EF4-FFF2-40B4-BE49-F238E27FC236}">
                <a16:creationId xmlns:a16="http://schemas.microsoft.com/office/drawing/2014/main" id="{CB109D3F-0361-4D76-B8B3-C35D7B953664}"/>
              </a:ext>
            </a:extLst>
          </p:cNvPr>
          <p:cNvSpPr>
            <a:spLocks noGrp="1"/>
          </p:cNvSpPr>
          <p:nvPr>
            <p:ph idx="1"/>
          </p:nvPr>
        </p:nvSpPr>
        <p:spPr/>
        <p:txBody>
          <a:bodyPr/>
          <a:lstStyle/>
          <a:p>
            <a:pPr marL="0" indent="0">
              <a:buNone/>
            </a:pPr>
            <a:r>
              <a:rPr lang="tr-TR" b="1" dirty="0"/>
              <a:t>CREATE SCHEMA </a:t>
            </a:r>
            <a:r>
              <a:rPr lang="tr-TR" dirty="0"/>
              <a:t>myschema;</a:t>
            </a:r>
          </a:p>
          <a:p>
            <a:pPr marL="0" indent="0">
              <a:buNone/>
            </a:pPr>
            <a:endParaRPr lang="tr-TR" dirty="0"/>
          </a:p>
          <a:p>
            <a:pPr marL="0" indent="0">
              <a:buNone/>
            </a:pPr>
            <a:r>
              <a:rPr lang="tr-TR" b="1" dirty="0"/>
              <a:t>SHOW</a:t>
            </a:r>
            <a:r>
              <a:rPr lang="tr-TR" dirty="0"/>
              <a:t> search_path;</a:t>
            </a:r>
          </a:p>
          <a:p>
            <a:pPr marL="0" indent="0">
              <a:buNone/>
            </a:pPr>
            <a:endParaRPr lang="tr-TR" dirty="0"/>
          </a:p>
          <a:p>
            <a:pPr marL="0" indent="0">
              <a:buNone/>
            </a:pPr>
            <a:r>
              <a:rPr lang="tr-TR" b="1" dirty="0"/>
              <a:t>SET</a:t>
            </a:r>
            <a:r>
              <a:rPr lang="tr-TR" dirty="0"/>
              <a:t> search_path </a:t>
            </a:r>
            <a:r>
              <a:rPr lang="tr-TR" b="1" dirty="0"/>
              <a:t>TO</a:t>
            </a:r>
            <a:r>
              <a:rPr lang="tr-TR" dirty="0"/>
              <a:t> myschema;</a:t>
            </a:r>
          </a:p>
          <a:p>
            <a:endParaRPr lang="tr-TR" dirty="0"/>
          </a:p>
        </p:txBody>
      </p:sp>
    </p:spTree>
    <p:extLst>
      <p:ext uri="{BB962C8B-B14F-4D97-AF65-F5344CB8AC3E}">
        <p14:creationId xmlns:p14="http://schemas.microsoft.com/office/powerpoint/2010/main" val="8564201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A0150EC9-7E7D-4648-AC38-2A7BCBFB2EF6}"/>
              </a:ext>
            </a:extLst>
          </p:cNvPr>
          <p:cNvSpPr>
            <a:spLocks noGrp="1"/>
          </p:cNvSpPr>
          <p:nvPr>
            <p:ph type="title"/>
          </p:nvPr>
        </p:nvSpPr>
        <p:spPr>
          <a:xfrm>
            <a:off x="581192" y="702156"/>
            <a:ext cx="11029616" cy="1013800"/>
          </a:xfrm>
        </p:spPr>
        <p:txBody>
          <a:bodyPr rtlCol="0">
            <a:normAutofit/>
          </a:bodyPr>
          <a:lstStyle/>
          <a:p>
            <a:r>
              <a:rPr lang="tr-TR" dirty="0">
                <a:solidFill>
                  <a:srgbClr val="FFFEFF"/>
                </a:solidFill>
              </a:rPr>
              <a:t>										Kurs planı</a:t>
            </a:r>
          </a:p>
        </p:txBody>
      </p:sp>
      <p:sp>
        <p:nvSpPr>
          <p:cNvPr id="3" name="Metin kutusu 2">
            <a:extLst>
              <a:ext uri="{FF2B5EF4-FFF2-40B4-BE49-F238E27FC236}">
                <a16:creationId xmlns:a16="http://schemas.microsoft.com/office/drawing/2014/main" id="{D6049871-D104-4896-ABE5-FB42F5D0E084}"/>
              </a:ext>
            </a:extLst>
          </p:cNvPr>
          <p:cNvSpPr txBox="1"/>
          <p:nvPr/>
        </p:nvSpPr>
        <p:spPr>
          <a:xfrm>
            <a:off x="452761" y="2086252"/>
            <a:ext cx="11301274" cy="3693319"/>
          </a:xfrm>
          <a:prstGeom prst="rect">
            <a:avLst/>
          </a:prstGeom>
          <a:noFill/>
        </p:spPr>
        <p:txBody>
          <a:bodyPr wrap="square" rtlCol="0">
            <a:spAutoFit/>
          </a:bodyPr>
          <a:lstStyle/>
          <a:p>
            <a:r>
              <a:rPr lang="tr-TR" dirty="0"/>
              <a:t>6. Hafta</a:t>
            </a:r>
          </a:p>
          <a:p>
            <a:r>
              <a:rPr lang="tr-TR" dirty="0"/>
              <a:t>	6.1 Veri Bütünlüğü Nedir?</a:t>
            </a:r>
          </a:p>
          <a:p>
            <a:r>
              <a:rPr lang="tr-TR" dirty="0"/>
              <a:t>	6.2 Constraints</a:t>
            </a:r>
          </a:p>
          <a:p>
            <a:r>
              <a:rPr lang="tr-TR" dirty="0"/>
              <a:t>		- Primary Key, Foreign Key</a:t>
            </a:r>
          </a:p>
          <a:p>
            <a:r>
              <a:rPr lang="tr-TR" dirty="0"/>
              <a:t>	6.3 Cascade Nedir?</a:t>
            </a:r>
          </a:p>
          <a:p>
            <a:endParaRPr lang="tr-TR" dirty="0"/>
          </a:p>
          <a:p>
            <a:r>
              <a:rPr lang="tr-TR" dirty="0"/>
              <a:t>7. Hafta</a:t>
            </a:r>
          </a:p>
          <a:p>
            <a:r>
              <a:rPr lang="tr-TR" dirty="0"/>
              <a:t>	7.1 SELF JOIN</a:t>
            </a:r>
          </a:p>
          <a:p>
            <a:r>
              <a:rPr lang="tr-TR" dirty="0"/>
              <a:t>	7.2 INNER JOIN</a:t>
            </a:r>
          </a:p>
          <a:p>
            <a:r>
              <a:rPr lang="tr-TR" dirty="0"/>
              <a:t>	7.3 OUTER JOIN</a:t>
            </a:r>
          </a:p>
          <a:p>
            <a:r>
              <a:rPr lang="tr-TR" dirty="0"/>
              <a:t>	7.4 CROSS JOIN</a:t>
            </a:r>
          </a:p>
          <a:p>
            <a:r>
              <a:rPr lang="tr-TR" dirty="0"/>
              <a:t>	7.5 Ambiguous Column Name Hatası</a:t>
            </a:r>
          </a:p>
          <a:p>
            <a:endParaRPr lang="tr-TR" dirty="0"/>
          </a:p>
        </p:txBody>
      </p:sp>
    </p:spTree>
    <p:extLst>
      <p:ext uri="{BB962C8B-B14F-4D97-AF65-F5344CB8AC3E}">
        <p14:creationId xmlns:p14="http://schemas.microsoft.com/office/powerpoint/2010/main" val="172058969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A0D3D15F-0C35-46C5-9DB4-CEBB8F23A34B}"/>
              </a:ext>
            </a:extLst>
          </p:cNvPr>
          <p:cNvSpPr>
            <a:spLocks noGrp="1"/>
          </p:cNvSpPr>
          <p:nvPr>
            <p:ph type="title"/>
          </p:nvPr>
        </p:nvSpPr>
        <p:spPr/>
        <p:txBody>
          <a:bodyPr/>
          <a:lstStyle/>
          <a:p>
            <a:r>
              <a:rPr lang="tr-TR" dirty="0"/>
              <a:t>tablolar</a:t>
            </a:r>
          </a:p>
        </p:txBody>
      </p:sp>
      <p:sp>
        <p:nvSpPr>
          <p:cNvPr id="3" name="İçerik Yer Tutucusu 2">
            <a:extLst>
              <a:ext uri="{FF2B5EF4-FFF2-40B4-BE49-F238E27FC236}">
                <a16:creationId xmlns:a16="http://schemas.microsoft.com/office/drawing/2014/main" id="{A7C3A688-2348-4D99-A460-78BDCFCC4938}"/>
              </a:ext>
            </a:extLst>
          </p:cNvPr>
          <p:cNvSpPr>
            <a:spLocks noGrp="1"/>
          </p:cNvSpPr>
          <p:nvPr>
            <p:ph idx="1"/>
          </p:nvPr>
        </p:nvSpPr>
        <p:spPr/>
        <p:txBody>
          <a:bodyPr/>
          <a:lstStyle/>
          <a:p>
            <a:r>
              <a:rPr lang="tr-TR" dirty="0"/>
              <a:t>CREATE [ [ GLOBAL | LOCAL ] { TEMPORARY | TEMP } | UNLOGGED ] TABLE [ IF NOT EXISTS ] </a:t>
            </a:r>
            <a:r>
              <a:rPr lang="tr-TR" b="1" i="1" dirty="0"/>
              <a:t>table_name</a:t>
            </a:r>
            <a:r>
              <a:rPr lang="tr-TR" dirty="0"/>
              <a:t> ( [</a:t>
            </a:r>
          </a:p>
          <a:p>
            <a:r>
              <a:rPr lang="tr-TR" dirty="0"/>
              <a:t>  { </a:t>
            </a:r>
            <a:r>
              <a:rPr lang="tr-TR" b="1" i="1" dirty="0"/>
              <a:t>column_name</a:t>
            </a:r>
            <a:r>
              <a:rPr lang="tr-TR" dirty="0"/>
              <a:t> </a:t>
            </a:r>
            <a:r>
              <a:rPr lang="tr-TR" b="1" i="1" dirty="0"/>
              <a:t>data_type</a:t>
            </a:r>
            <a:r>
              <a:rPr lang="tr-TR" dirty="0"/>
              <a:t> [ COLLATE </a:t>
            </a:r>
            <a:r>
              <a:rPr lang="tr-TR" b="1" i="1" dirty="0"/>
              <a:t>collation</a:t>
            </a:r>
            <a:r>
              <a:rPr lang="tr-TR" dirty="0"/>
              <a:t> ] [ </a:t>
            </a:r>
            <a:r>
              <a:rPr lang="tr-TR" b="1" i="1" dirty="0"/>
              <a:t>column_constraint</a:t>
            </a:r>
            <a:r>
              <a:rPr lang="tr-TR" dirty="0"/>
              <a:t> [ ... ] ]</a:t>
            </a:r>
          </a:p>
          <a:p>
            <a:r>
              <a:rPr lang="tr-TR" dirty="0"/>
              <a:t>    | </a:t>
            </a:r>
            <a:r>
              <a:rPr lang="tr-TR" b="1" i="1" dirty="0"/>
              <a:t>table_constraint</a:t>
            </a:r>
            <a:endParaRPr lang="tr-TR" dirty="0"/>
          </a:p>
          <a:p>
            <a:r>
              <a:rPr lang="tr-TR" dirty="0"/>
              <a:t>    | LIKE </a:t>
            </a:r>
            <a:r>
              <a:rPr lang="tr-TR" b="1" i="1" dirty="0"/>
              <a:t>parent_table</a:t>
            </a:r>
            <a:r>
              <a:rPr lang="tr-TR" dirty="0"/>
              <a:t> [ </a:t>
            </a:r>
            <a:r>
              <a:rPr lang="tr-TR" b="1" i="1" dirty="0"/>
              <a:t>like_option</a:t>
            </a:r>
            <a:r>
              <a:rPr lang="tr-TR" dirty="0"/>
              <a:t> ... ] }</a:t>
            </a:r>
          </a:p>
          <a:p>
            <a:r>
              <a:rPr lang="tr-TR" dirty="0"/>
              <a:t>    [, ... ]</a:t>
            </a:r>
          </a:p>
          <a:p>
            <a:r>
              <a:rPr lang="tr-TR" dirty="0"/>
              <a:t>] )</a:t>
            </a:r>
          </a:p>
          <a:p>
            <a:endParaRPr lang="tr-TR" dirty="0"/>
          </a:p>
        </p:txBody>
      </p:sp>
    </p:spTree>
    <p:extLst>
      <p:ext uri="{BB962C8B-B14F-4D97-AF65-F5344CB8AC3E}">
        <p14:creationId xmlns:p14="http://schemas.microsoft.com/office/powerpoint/2010/main" val="239693481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B65BD88C-2791-4EA9-837B-CE12578E35EC}"/>
              </a:ext>
            </a:extLst>
          </p:cNvPr>
          <p:cNvSpPr>
            <a:spLocks noGrp="1"/>
          </p:cNvSpPr>
          <p:nvPr>
            <p:ph type="title"/>
          </p:nvPr>
        </p:nvSpPr>
        <p:spPr/>
        <p:txBody>
          <a:bodyPr/>
          <a:lstStyle/>
          <a:p>
            <a:r>
              <a:rPr lang="tr-TR" dirty="0"/>
              <a:t>Tablolar	</a:t>
            </a:r>
          </a:p>
        </p:txBody>
      </p:sp>
      <p:sp>
        <p:nvSpPr>
          <p:cNvPr id="3" name="İçerik Yer Tutucusu 2">
            <a:extLst>
              <a:ext uri="{FF2B5EF4-FFF2-40B4-BE49-F238E27FC236}">
                <a16:creationId xmlns:a16="http://schemas.microsoft.com/office/drawing/2014/main" id="{A3E0DE90-BC8E-4DAD-B70C-28CC3DE9DE20}"/>
              </a:ext>
            </a:extLst>
          </p:cNvPr>
          <p:cNvSpPr>
            <a:spLocks noGrp="1"/>
          </p:cNvSpPr>
          <p:nvPr>
            <p:ph idx="1"/>
          </p:nvPr>
        </p:nvSpPr>
        <p:spPr/>
        <p:txBody>
          <a:bodyPr>
            <a:normAutofit fontScale="92500" lnSpcReduction="10000"/>
          </a:bodyPr>
          <a:lstStyle/>
          <a:p>
            <a:pPr marL="0" indent="0">
              <a:buNone/>
            </a:pPr>
            <a:r>
              <a:rPr lang="tr-TR" b="1" dirty="0"/>
              <a:t>CREATE TABLE </a:t>
            </a:r>
            <a:r>
              <a:rPr lang="tr-TR" dirty="0"/>
              <a:t>tb_kisi (</a:t>
            </a:r>
          </a:p>
          <a:p>
            <a:pPr marL="0" indent="0">
              <a:buNone/>
            </a:pPr>
            <a:r>
              <a:rPr lang="tr-TR" dirty="0"/>
              <a:t>  id SERIAL,</a:t>
            </a:r>
          </a:p>
          <a:p>
            <a:pPr marL="0" indent="0">
              <a:buNone/>
            </a:pPr>
            <a:r>
              <a:rPr lang="tr-TR" dirty="0"/>
              <a:t>  ad VARCHAR(50) NOT NULL,</a:t>
            </a:r>
          </a:p>
          <a:p>
            <a:pPr marL="0" indent="0">
              <a:buNone/>
            </a:pPr>
            <a:r>
              <a:rPr lang="tr-TR" dirty="0"/>
              <a:t>  soyad VARCHAR(50) NOT NULL,</a:t>
            </a:r>
          </a:p>
          <a:p>
            <a:pPr marL="0" indent="0">
              <a:buNone/>
            </a:pPr>
            <a:r>
              <a:rPr lang="tr-TR" dirty="0"/>
              <a:t>  dogum_tarihi DATE,</a:t>
            </a:r>
          </a:p>
          <a:p>
            <a:pPr marL="0" indent="0">
              <a:buNone/>
            </a:pPr>
            <a:r>
              <a:rPr lang="tr-TR" dirty="0"/>
              <a:t>  email VARCHAR(70) NOT NULL,</a:t>
            </a:r>
          </a:p>
          <a:p>
            <a:pPr marL="0" indent="0">
              <a:buNone/>
            </a:pPr>
            <a:r>
              <a:rPr lang="tr-TR" dirty="0"/>
              <a:t>  aktif BOOLEAN DEFAULT true NOT NULL,</a:t>
            </a:r>
          </a:p>
          <a:p>
            <a:pPr marL="0" indent="0">
              <a:buNone/>
            </a:pPr>
            <a:r>
              <a:rPr lang="tr-TR" dirty="0"/>
              <a:t>  </a:t>
            </a:r>
            <a:r>
              <a:rPr lang="tr-TR" b="1" dirty="0"/>
              <a:t>CONSTRAINT</a:t>
            </a:r>
            <a:r>
              <a:rPr lang="tr-TR" dirty="0"/>
              <a:t> tb_kisi_email_key </a:t>
            </a:r>
            <a:r>
              <a:rPr lang="tr-TR" b="1" dirty="0"/>
              <a:t>UNIQUE</a:t>
            </a:r>
            <a:r>
              <a:rPr lang="tr-TR" dirty="0"/>
              <a:t>(email),</a:t>
            </a:r>
          </a:p>
          <a:p>
            <a:pPr marL="0" indent="0">
              <a:buNone/>
            </a:pPr>
            <a:r>
              <a:rPr lang="tr-TR" dirty="0"/>
              <a:t>  </a:t>
            </a:r>
            <a:r>
              <a:rPr lang="tr-TR" b="1" dirty="0"/>
              <a:t>CONSTRAINT</a:t>
            </a:r>
            <a:r>
              <a:rPr lang="tr-TR" dirty="0"/>
              <a:t> tb_kisi_pkey </a:t>
            </a:r>
            <a:r>
              <a:rPr lang="tr-TR" b="1" dirty="0"/>
              <a:t>PRIMARY KEY</a:t>
            </a:r>
            <a:r>
              <a:rPr lang="tr-TR" dirty="0"/>
              <a:t>(id)</a:t>
            </a:r>
          </a:p>
          <a:p>
            <a:pPr marL="0" indent="0">
              <a:buNone/>
            </a:pPr>
            <a:r>
              <a:rPr lang="tr-TR" dirty="0"/>
              <a:t>) ;</a:t>
            </a:r>
          </a:p>
          <a:p>
            <a:endParaRPr lang="tr-TR" dirty="0"/>
          </a:p>
        </p:txBody>
      </p:sp>
    </p:spTree>
    <p:extLst>
      <p:ext uri="{BB962C8B-B14F-4D97-AF65-F5344CB8AC3E}">
        <p14:creationId xmlns:p14="http://schemas.microsoft.com/office/powerpoint/2010/main" val="134718344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A4D08701-92EE-4AD3-B37C-A93749CE3707}"/>
              </a:ext>
            </a:extLst>
          </p:cNvPr>
          <p:cNvSpPr>
            <a:spLocks noGrp="1"/>
          </p:cNvSpPr>
          <p:nvPr>
            <p:ph type="title"/>
          </p:nvPr>
        </p:nvSpPr>
        <p:spPr/>
        <p:txBody>
          <a:bodyPr/>
          <a:lstStyle/>
          <a:p>
            <a:r>
              <a:rPr lang="tr-TR" dirty="0"/>
              <a:t>Tablespaces</a:t>
            </a:r>
          </a:p>
        </p:txBody>
      </p:sp>
      <p:sp>
        <p:nvSpPr>
          <p:cNvPr id="3" name="İçerik Yer Tutucusu 2">
            <a:extLst>
              <a:ext uri="{FF2B5EF4-FFF2-40B4-BE49-F238E27FC236}">
                <a16:creationId xmlns:a16="http://schemas.microsoft.com/office/drawing/2014/main" id="{9409681A-8F22-4137-A0FC-3BB3D085779D}"/>
              </a:ext>
            </a:extLst>
          </p:cNvPr>
          <p:cNvSpPr>
            <a:spLocks noGrp="1"/>
          </p:cNvSpPr>
          <p:nvPr>
            <p:ph idx="1"/>
          </p:nvPr>
        </p:nvSpPr>
        <p:spPr/>
        <p:txBody>
          <a:bodyPr/>
          <a:lstStyle/>
          <a:p>
            <a:r>
              <a:rPr lang="tr-TR" dirty="0"/>
              <a:t>PostgreSQL’deki tablo alanları (tablespaces), veritabanı yöneticilerinin dosya sisteminde veritabanı nesnelerini temsil eden dosyaların depolanabileceği konumları tanımlamalarına izin verir. Oluşturduktan sonra, veritabanı nesneleri oluştururken bir tablo alanına ad verebilir.</a:t>
            </a:r>
          </a:p>
        </p:txBody>
      </p:sp>
    </p:spTree>
    <p:extLst>
      <p:ext uri="{BB962C8B-B14F-4D97-AF65-F5344CB8AC3E}">
        <p14:creationId xmlns:p14="http://schemas.microsoft.com/office/powerpoint/2010/main" val="108669862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C753B0F5-8072-4515-A49B-5E92474EB8C4}"/>
              </a:ext>
            </a:extLst>
          </p:cNvPr>
          <p:cNvSpPr>
            <a:spLocks noGrp="1"/>
          </p:cNvSpPr>
          <p:nvPr>
            <p:ph type="title"/>
          </p:nvPr>
        </p:nvSpPr>
        <p:spPr/>
        <p:txBody>
          <a:bodyPr/>
          <a:lstStyle/>
          <a:p>
            <a:r>
              <a:rPr lang="tr-TR" dirty="0"/>
              <a:t>Tablespaces	</a:t>
            </a:r>
          </a:p>
        </p:txBody>
      </p:sp>
      <p:sp>
        <p:nvSpPr>
          <p:cNvPr id="3" name="İçerik Yer Tutucusu 2">
            <a:extLst>
              <a:ext uri="{FF2B5EF4-FFF2-40B4-BE49-F238E27FC236}">
                <a16:creationId xmlns:a16="http://schemas.microsoft.com/office/drawing/2014/main" id="{32634181-E939-42FA-A178-5F2656E240EF}"/>
              </a:ext>
            </a:extLst>
          </p:cNvPr>
          <p:cNvSpPr>
            <a:spLocks noGrp="1"/>
          </p:cNvSpPr>
          <p:nvPr>
            <p:ph idx="1"/>
          </p:nvPr>
        </p:nvSpPr>
        <p:spPr/>
        <p:txBody>
          <a:bodyPr/>
          <a:lstStyle/>
          <a:p>
            <a:pPr marL="0" indent="0">
              <a:buNone/>
            </a:pPr>
            <a:r>
              <a:rPr lang="en-US" dirty="0"/>
              <a:t>CREATE TABLESPACE tablespace_name</a:t>
            </a:r>
          </a:p>
          <a:p>
            <a:pPr marL="0" indent="0">
              <a:buNone/>
            </a:pPr>
            <a:r>
              <a:rPr lang="en-US" dirty="0"/>
              <a:t>    [ OWNER { new_owner | CURRENT_USER | SESSION_USER } ]</a:t>
            </a:r>
          </a:p>
          <a:p>
            <a:pPr marL="0" indent="0">
              <a:buNone/>
            </a:pPr>
            <a:r>
              <a:rPr lang="en-US" dirty="0"/>
              <a:t>    LOCATION 'directory'</a:t>
            </a:r>
          </a:p>
          <a:p>
            <a:pPr marL="0" indent="0">
              <a:buNone/>
            </a:pPr>
            <a:r>
              <a:rPr lang="en-US" dirty="0"/>
              <a:t>    [ WITH ( tablespace_option = value [, ... ] ) ]</a:t>
            </a:r>
            <a:r>
              <a:rPr lang="tr-TR" dirty="0"/>
              <a:t>;</a:t>
            </a:r>
            <a:endParaRPr lang="en-US" dirty="0"/>
          </a:p>
          <a:p>
            <a:endParaRPr lang="tr-TR" dirty="0"/>
          </a:p>
        </p:txBody>
      </p:sp>
    </p:spTree>
    <p:extLst>
      <p:ext uri="{BB962C8B-B14F-4D97-AF65-F5344CB8AC3E}">
        <p14:creationId xmlns:p14="http://schemas.microsoft.com/office/powerpoint/2010/main" val="36299543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EC63EDF-D5E3-4A6C-AE2F-63A837B5738C}"/>
              </a:ext>
            </a:extLst>
          </p:cNvPr>
          <p:cNvSpPr>
            <a:spLocks noGrp="1"/>
          </p:cNvSpPr>
          <p:nvPr>
            <p:ph type="title"/>
          </p:nvPr>
        </p:nvSpPr>
        <p:spPr/>
        <p:txBody>
          <a:bodyPr/>
          <a:lstStyle/>
          <a:p>
            <a:r>
              <a:rPr lang="tr-TR" dirty="0"/>
              <a:t>sequences</a:t>
            </a:r>
          </a:p>
        </p:txBody>
      </p:sp>
      <p:sp>
        <p:nvSpPr>
          <p:cNvPr id="3" name="İçerik Yer Tutucusu 2">
            <a:extLst>
              <a:ext uri="{FF2B5EF4-FFF2-40B4-BE49-F238E27FC236}">
                <a16:creationId xmlns:a16="http://schemas.microsoft.com/office/drawing/2014/main" id="{F0A91797-D1B6-4EAF-9E26-01D930C65A4D}"/>
              </a:ext>
            </a:extLst>
          </p:cNvPr>
          <p:cNvSpPr>
            <a:spLocks noGrp="1"/>
          </p:cNvSpPr>
          <p:nvPr>
            <p:ph idx="1"/>
          </p:nvPr>
        </p:nvSpPr>
        <p:spPr/>
        <p:txBody>
          <a:bodyPr/>
          <a:lstStyle/>
          <a:p>
            <a:r>
              <a:rPr lang="tr-TR" dirty="0"/>
              <a:t>PostgreSQL’deki bir dizi(sequences), belirli bir spesifikasyona dayalı olarak bir tamsayı dizisi oluşturan, kullanıcı tanımlı, şemaya bağlı bir nesnedir.</a:t>
            </a:r>
          </a:p>
        </p:txBody>
      </p:sp>
    </p:spTree>
    <p:extLst>
      <p:ext uri="{BB962C8B-B14F-4D97-AF65-F5344CB8AC3E}">
        <p14:creationId xmlns:p14="http://schemas.microsoft.com/office/powerpoint/2010/main" val="190165195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DCB8E5C-7B7D-4187-BEF9-FF27B74E80DD}"/>
              </a:ext>
            </a:extLst>
          </p:cNvPr>
          <p:cNvSpPr>
            <a:spLocks noGrp="1"/>
          </p:cNvSpPr>
          <p:nvPr>
            <p:ph type="title"/>
          </p:nvPr>
        </p:nvSpPr>
        <p:spPr/>
        <p:txBody>
          <a:bodyPr/>
          <a:lstStyle/>
          <a:p>
            <a:r>
              <a:rPr lang="tr-TR" dirty="0"/>
              <a:t>sequences</a:t>
            </a:r>
          </a:p>
        </p:txBody>
      </p:sp>
      <p:sp>
        <p:nvSpPr>
          <p:cNvPr id="3" name="İçerik Yer Tutucusu 2">
            <a:extLst>
              <a:ext uri="{FF2B5EF4-FFF2-40B4-BE49-F238E27FC236}">
                <a16:creationId xmlns:a16="http://schemas.microsoft.com/office/drawing/2014/main" id="{52DCAAEF-8A56-48FE-A1E4-D13AECE9CBF8}"/>
              </a:ext>
            </a:extLst>
          </p:cNvPr>
          <p:cNvSpPr>
            <a:spLocks noGrp="1"/>
          </p:cNvSpPr>
          <p:nvPr>
            <p:ph idx="1"/>
          </p:nvPr>
        </p:nvSpPr>
        <p:spPr/>
        <p:txBody>
          <a:bodyPr/>
          <a:lstStyle/>
          <a:p>
            <a:pPr marL="0" indent="0">
              <a:buNone/>
            </a:pPr>
            <a:r>
              <a:rPr lang="tr-TR" sz="1800" b="1" dirty="0"/>
              <a:t>CREATE</a:t>
            </a:r>
            <a:r>
              <a:rPr lang="tr-TR" sz="1800" dirty="0"/>
              <a:t> [ TEMPORARY | TEMP ] </a:t>
            </a:r>
            <a:r>
              <a:rPr lang="tr-TR" sz="1800" b="1" dirty="0"/>
              <a:t>SEQUENCE</a:t>
            </a:r>
            <a:r>
              <a:rPr lang="tr-TR" sz="1800" dirty="0"/>
              <a:t> [ IF NOT EXISTS ] name [ INCREMENT [ BY ] increment ]</a:t>
            </a:r>
          </a:p>
          <a:p>
            <a:pPr marL="0" indent="0">
              <a:buNone/>
            </a:pPr>
            <a:r>
              <a:rPr lang="tr-TR" sz="1800" dirty="0"/>
              <a:t>   [ MINVALUE minvalue | NO MINVALUE ] [ MAXVALUE maxvalue | NO MAXVALUE]</a:t>
            </a:r>
          </a:p>
          <a:p>
            <a:pPr marL="0" indent="0">
              <a:buNone/>
            </a:pPr>
            <a:r>
              <a:rPr lang="tr-TR" sz="1800" dirty="0"/>
              <a:t>   [ START [ WITH ] start ] [ CACHE cache ] [ [ NO ] CYCLE ]</a:t>
            </a:r>
          </a:p>
          <a:p>
            <a:pPr marL="0" indent="0">
              <a:buNone/>
            </a:pPr>
            <a:r>
              <a:rPr lang="tr-TR" sz="1800" dirty="0"/>
              <a:t>   [ OWNED BY { table_name.column_name | NONE } ];</a:t>
            </a:r>
          </a:p>
          <a:p>
            <a:pPr marL="0" indent="0">
              <a:buNone/>
            </a:pPr>
            <a:endParaRPr lang="tr-TR" dirty="0"/>
          </a:p>
          <a:p>
            <a:endParaRPr lang="tr-TR" dirty="0"/>
          </a:p>
        </p:txBody>
      </p:sp>
    </p:spTree>
    <p:extLst>
      <p:ext uri="{BB962C8B-B14F-4D97-AF65-F5344CB8AC3E}">
        <p14:creationId xmlns:p14="http://schemas.microsoft.com/office/powerpoint/2010/main" val="25346959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C846437-33C9-438A-ACAA-3BF1B256C1BE}"/>
              </a:ext>
            </a:extLst>
          </p:cNvPr>
          <p:cNvSpPr>
            <a:spLocks noGrp="1"/>
          </p:cNvSpPr>
          <p:nvPr>
            <p:ph type="title"/>
          </p:nvPr>
        </p:nvSpPr>
        <p:spPr/>
        <p:txBody>
          <a:bodyPr/>
          <a:lstStyle/>
          <a:p>
            <a:r>
              <a:rPr lang="tr-TR" dirty="0"/>
              <a:t>SQL dili ifadeleri</a:t>
            </a:r>
          </a:p>
        </p:txBody>
      </p:sp>
      <p:pic>
        <p:nvPicPr>
          <p:cNvPr id="4" name="İçerik Yer Tutucusu 3">
            <a:extLst>
              <a:ext uri="{FF2B5EF4-FFF2-40B4-BE49-F238E27FC236}">
                <a16:creationId xmlns:a16="http://schemas.microsoft.com/office/drawing/2014/main" id="{ED456FD9-D1AA-4A47-BFC5-19E12D3CCB7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00762" y="2401296"/>
            <a:ext cx="5790476" cy="3238095"/>
          </a:xfrm>
          <a:prstGeom prst="rect">
            <a:avLst/>
          </a:prstGeom>
        </p:spPr>
      </p:pic>
    </p:spTree>
    <p:extLst>
      <p:ext uri="{BB962C8B-B14F-4D97-AF65-F5344CB8AC3E}">
        <p14:creationId xmlns:p14="http://schemas.microsoft.com/office/powerpoint/2010/main" val="282338149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698F4A2-9AE5-4FC5-9BF4-C8007C65D927}"/>
              </a:ext>
            </a:extLst>
          </p:cNvPr>
          <p:cNvSpPr>
            <a:spLocks noGrp="1"/>
          </p:cNvSpPr>
          <p:nvPr>
            <p:ph type="title"/>
          </p:nvPr>
        </p:nvSpPr>
        <p:spPr/>
        <p:txBody>
          <a:bodyPr/>
          <a:lstStyle/>
          <a:p>
            <a:r>
              <a:rPr lang="tr-TR" dirty="0"/>
              <a:t>DDL (DATA defınıtıon languege)</a:t>
            </a:r>
          </a:p>
        </p:txBody>
      </p:sp>
      <p:sp>
        <p:nvSpPr>
          <p:cNvPr id="3" name="İçerik Yer Tutucusu 2">
            <a:extLst>
              <a:ext uri="{FF2B5EF4-FFF2-40B4-BE49-F238E27FC236}">
                <a16:creationId xmlns:a16="http://schemas.microsoft.com/office/drawing/2014/main" id="{01776669-C30D-404F-96BB-16BF730F11E2}"/>
              </a:ext>
            </a:extLst>
          </p:cNvPr>
          <p:cNvSpPr>
            <a:spLocks noGrp="1"/>
          </p:cNvSpPr>
          <p:nvPr>
            <p:ph idx="1"/>
          </p:nvPr>
        </p:nvSpPr>
        <p:spPr/>
        <p:txBody>
          <a:bodyPr/>
          <a:lstStyle/>
          <a:p>
            <a:r>
              <a:rPr lang="tr-TR" dirty="0"/>
              <a:t>Veri tanımlama dili (DDL) deyimleri tabloları, veritabanı yapısını ve şemaları tanımlamak için kullanılır.</a:t>
            </a:r>
          </a:p>
          <a:p>
            <a:r>
              <a:rPr lang="tr-TR" dirty="0"/>
              <a:t>CREATE – Veritabanındaki nesneleri oluşturmak için kullanılır.</a:t>
            </a:r>
          </a:p>
          <a:p>
            <a:r>
              <a:rPr lang="tr-TR" dirty="0"/>
              <a:t>ALTER – Veritabanı nesnelerinin yapısını değiştirmek için kullanılır.</a:t>
            </a:r>
          </a:p>
          <a:p>
            <a:r>
              <a:rPr lang="tr-TR" dirty="0"/>
              <a:t>DROP – Veritabanındaki nesneleri silmek ya da başka bir ifadeyle ilgili nesneleri bütünüyle kaldırmak için kullanılır.</a:t>
            </a:r>
          </a:p>
          <a:p>
            <a:r>
              <a:rPr lang="tr-TR" dirty="0"/>
              <a:t>TRUNCATE – Kayıtlar için ayrılan tüm boşluklar dahil, bir tablodaki tüm kayıtları siler.</a:t>
            </a:r>
          </a:p>
        </p:txBody>
      </p:sp>
    </p:spTree>
    <p:extLst>
      <p:ext uri="{BB962C8B-B14F-4D97-AF65-F5344CB8AC3E}">
        <p14:creationId xmlns:p14="http://schemas.microsoft.com/office/powerpoint/2010/main" val="127535020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0B45D0F-7B18-4B8D-90C4-E0B742028031}"/>
              </a:ext>
            </a:extLst>
          </p:cNvPr>
          <p:cNvSpPr>
            <a:spLocks noGrp="1"/>
          </p:cNvSpPr>
          <p:nvPr>
            <p:ph type="title"/>
          </p:nvPr>
        </p:nvSpPr>
        <p:spPr/>
        <p:txBody>
          <a:bodyPr/>
          <a:lstStyle/>
          <a:p>
            <a:r>
              <a:rPr lang="tr-TR" dirty="0"/>
              <a:t>ALTER table</a:t>
            </a:r>
          </a:p>
        </p:txBody>
      </p:sp>
      <p:sp>
        <p:nvSpPr>
          <p:cNvPr id="3" name="İçerik Yer Tutucusu 2">
            <a:extLst>
              <a:ext uri="{FF2B5EF4-FFF2-40B4-BE49-F238E27FC236}">
                <a16:creationId xmlns:a16="http://schemas.microsoft.com/office/drawing/2014/main" id="{E30F7327-219D-4BDD-A82C-903B789AE643}"/>
              </a:ext>
            </a:extLst>
          </p:cNvPr>
          <p:cNvSpPr>
            <a:spLocks noGrp="1"/>
          </p:cNvSpPr>
          <p:nvPr>
            <p:ph idx="1"/>
          </p:nvPr>
        </p:nvSpPr>
        <p:spPr/>
        <p:txBody>
          <a:bodyPr/>
          <a:lstStyle/>
          <a:p>
            <a:r>
              <a:rPr lang="tr-TR" dirty="0"/>
              <a:t>Yeni kolon eklemek için:</a:t>
            </a:r>
          </a:p>
          <a:p>
            <a:r>
              <a:rPr lang="tr-TR" dirty="0"/>
              <a:t>ALTER TABLE [table_name] ADD [column_name][data_type];</a:t>
            </a:r>
          </a:p>
          <a:p>
            <a:r>
              <a:rPr lang="tr-TR" dirty="0"/>
              <a:t>Kolon silmek için:</a:t>
            </a:r>
          </a:p>
          <a:p>
            <a:r>
              <a:rPr lang="tr-TR" dirty="0"/>
              <a:t>ALTER TABLE [table_name] DROP [column_name];</a:t>
            </a:r>
          </a:p>
          <a:p>
            <a:r>
              <a:rPr lang="tr-TR" dirty="0" err="1"/>
              <a:t>Kolononu</a:t>
            </a:r>
            <a:r>
              <a:rPr lang="tr-TR"/>
              <a:t> modifiye </a:t>
            </a:r>
            <a:r>
              <a:rPr lang="tr-TR" dirty="0"/>
              <a:t>etmek için:</a:t>
            </a:r>
          </a:p>
          <a:p>
            <a:r>
              <a:rPr lang="tr-TR" dirty="0"/>
              <a:t>ALTER TABLE [table_name] ALTER [column_name] TYPE [new_data_type];</a:t>
            </a:r>
          </a:p>
        </p:txBody>
      </p:sp>
    </p:spTree>
    <p:extLst>
      <p:ext uri="{BB962C8B-B14F-4D97-AF65-F5344CB8AC3E}">
        <p14:creationId xmlns:p14="http://schemas.microsoft.com/office/powerpoint/2010/main" val="24046609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F0609FC-7576-4DF1-972D-736E9B9AF4F6}"/>
              </a:ext>
            </a:extLst>
          </p:cNvPr>
          <p:cNvSpPr>
            <a:spLocks noGrp="1"/>
          </p:cNvSpPr>
          <p:nvPr>
            <p:ph type="title"/>
          </p:nvPr>
        </p:nvSpPr>
        <p:spPr/>
        <p:txBody>
          <a:bodyPr/>
          <a:lstStyle/>
          <a:p>
            <a:r>
              <a:rPr lang="tr-TR" dirty="0"/>
              <a:t>DROP	TABLE</a:t>
            </a:r>
          </a:p>
        </p:txBody>
      </p:sp>
      <p:sp>
        <p:nvSpPr>
          <p:cNvPr id="3" name="İçerik Yer Tutucusu 2">
            <a:extLst>
              <a:ext uri="{FF2B5EF4-FFF2-40B4-BE49-F238E27FC236}">
                <a16:creationId xmlns:a16="http://schemas.microsoft.com/office/drawing/2014/main" id="{43E8BA87-336F-4214-B781-F19BC231173B}"/>
              </a:ext>
            </a:extLst>
          </p:cNvPr>
          <p:cNvSpPr>
            <a:spLocks noGrp="1"/>
          </p:cNvSpPr>
          <p:nvPr>
            <p:ph idx="1"/>
          </p:nvPr>
        </p:nvSpPr>
        <p:spPr>
          <a:xfrm>
            <a:off x="581192" y="2180496"/>
            <a:ext cx="11029615" cy="3678303"/>
          </a:xfrm>
        </p:spPr>
        <p:txBody>
          <a:bodyPr/>
          <a:lstStyle/>
          <a:p>
            <a:r>
              <a:rPr lang="tr-TR" dirty="0"/>
              <a:t>DROP TABLE [table_name];</a:t>
            </a:r>
          </a:p>
        </p:txBody>
      </p:sp>
    </p:spTree>
    <p:extLst>
      <p:ext uri="{BB962C8B-B14F-4D97-AF65-F5344CB8AC3E}">
        <p14:creationId xmlns:p14="http://schemas.microsoft.com/office/powerpoint/2010/main" val="42082716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A0150EC9-7E7D-4648-AC38-2A7BCBFB2EF6}"/>
              </a:ext>
            </a:extLst>
          </p:cNvPr>
          <p:cNvSpPr>
            <a:spLocks noGrp="1"/>
          </p:cNvSpPr>
          <p:nvPr>
            <p:ph type="title"/>
          </p:nvPr>
        </p:nvSpPr>
        <p:spPr>
          <a:xfrm>
            <a:off x="581192" y="702156"/>
            <a:ext cx="11029616" cy="1013800"/>
          </a:xfrm>
        </p:spPr>
        <p:txBody>
          <a:bodyPr rtlCol="0">
            <a:normAutofit/>
          </a:bodyPr>
          <a:lstStyle/>
          <a:p>
            <a:r>
              <a:rPr lang="tr-TR" dirty="0">
                <a:solidFill>
                  <a:srgbClr val="FFFEFF"/>
                </a:solidFill>
              </a:rPr>
              <a:t>										Kurs planı</a:t>
            </a:r>
          </a:p>
        </p:txBody>
      </p:sp>
      <p:sp>
        <p:nvSpPr>
          <p:cNvPr id="3" name="Metin kutusu 2">
            <a:extLst>
              <a:ext uri="{FF2B5EF4-FFF2-40B4-BE49-F238E27FC236}">
                <a16:creationId xmlns:a16="http://schemas.microsoft.com/office/drawing/2014/main" id="{111422DA-E860-4EC1-B69F-E15E265EC51C}"/>
              </a:ext>
            </a:extLst>
          </p:cNvPr>
          <p:cNvSpPr txBox="1"/>
          <p:nvPr/>
        </p:nvSpPr>
        <p:spPr>
          <a:xfrm>
            <a:off x="435006" y="2050742"/>
            <a:ext cx="11310151" cy="3416320"/>
          </a:xfrm>
          <a:prstGeom prst="rect">
            <a:avLst/>
          </a:prstGeom>
          <a:noFill/>
        </p:spPr>
        <p:txBody>
          <a:bodyPr wrap="square" rtlCol="0">
            <a:spAutoFit/>
          </a:bodyPr>
          <a:lstStyle/>
          <a:p>
            <a:r>
              <a:rPr lang="tr-TR" dirty="0"/>
              <a:t>8. Hafta</a:t>
            </a:r>
          </a:p>
          <a:p>
            <a:r>
              <a:rPr lang="tr-TR" dirty="0"/>
              <a:t>	8.1 Nested Query(Alt Sorgular) </a:t>
            </a:r>
          </a:p>
          <a:p>
            <a:r>
              <a:rPr lang="tr-TR" dirty="0"/>
              <a:t>		- EXIST, ANY-SOME ve ALL</a:t>
            </a:r>
          </a:p>
          <a:p>
            <a:r>
              <a:rPr lang="tr-TR" dirty="0"/>
              <a:t>		- UNION, UNION ALL, EXCEPT ve INTERSECT</a:t>
            </a:r>
          </a:p>
          <a:p>
            <a:r>
              <a:rPr lang="tr-TR" dirty="0"/>
              <a:t>9. Hafta</a:t>
            </a:r>
          </a:p>
          <a:p>
            <a:r>
              <a:rPr lang="tr-TR" dirty="0"/>
              <a:t>	9.1 VIEW</a:t>
            </a:r>
          </a:p>
          <a:p>
            <a:endParaRPr lang="tr-TR" dirty="0"/>
          </a:p>
          <a:p>
            <a:r>
              <a:rPr lang="tr-TR" dirty="0"/>
              <a:t>10. Hafta </a:t>
            </a:r>
          </a:p>
          <a:p>
            <a:r>
              <a:rPr lang="tr-TR" dirty="0"/>
              <a:t>	10.1 Stored Procedure</a:t>
            </a:r>
          </a:p>
          <a:p>
            <a:r>
              <a:rPr lang="tr-TR" dirty="0"/>
              <a:t>	10.2 PL / pgSQL kullanmanın avantajları</a:t>
            </a:r>
          </a:p>
          <a:p>
            <a:r>
              <a:rPr lang="tr-TR" dirty="0"/>
              <a:t>	10.3 PL / pgSQL yapısı</a:t>
            </a:r>
          </a:p>
          <a:p>
            <a:r>
              <a:rPr lang="tr-TR" dirty="0"/>
              <a:t>	10.4 Fonksiyon Parametreleri </a:t>
            </a:r>
          </a:p>
        </p:txBody>
      </p:sp>
    </p:spTree>
    <p:extLst>
      <p:ext uri="{BB962C8B-B14F-4D97-AF65-F5344CB8AC3E}">
        <p14:creationId xmlns:p14="http://schemas.microsoft.com/office/powerpoint/2010/main" val="245957437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B6D572D8-020F-4AA7-87D0-FDD68ADB32F6}"/>
              </a:ext>
            </a:extLst>
          </p:cNvPr>
          <p:cNvSpPr>
            <a:spLocks noGrp="1"/>
          </p:cNvSpPr>
          <p:nvPr>
            <p:ph type="title"/>
          </p:nvPr>
        </p:nvSpPr>
        <p:spPr/>
        <p:txBody>
          <a:bodyPr/>
          <a:lstStyle/>
          <a:p>
            <a:r>
              <a:rPr lang="tr-TR" dirty="0"/>
              <a:t>TrUNCATE TABLE</a:t>
            </a:r>
          </a:p>
        </p:txBody>
      </p:sp>
      <p:sp>
        <p:nvSpPr>
          <p:cNvPr id="3" name="İçerik Yer Tutucusu 2">
            <a:extLst>
              <a:ext uri="{FF2B5EF4-FFF2-40B4-BE49-F238E27FC236}">
                <a16:creationId xmlns:a16="http://schemas.microsoft.com/office/drawing/2014/main" id="{CFB95E1C-1BFF-4232-B05C-ECF8CAFF4626}"/>
              </a:ext>
            </a:extLst>
          </p:cNvPr>
          <p:cNvSpPr>
            <a:spLocks noGrp="1"/>
          </p:cNvSpPr>
          <p:nvPr>
            <p:ph idx="1"/>
          </p:nvPr>
        </p:nvSpPr>
        <p:spPr/>
        <p:txBody>
          <a:bodyPr/>
          <a:lstStyle/>
          <a:p>
            <a:r>
              <a:rPr lang="tr-TR" dirty="0"/>
              <a:t>TRUNCATE TABLE [table_name];</a:t>
            </a:r>
          </a:p>
        </p:txBody>
      </p:sp>
    </p:spTree>
    <p:extLst>
      <p:ext uri="{BB962C8B-B14F-4D97-AF65-F5344CB8AC3E}">
        <p14:creationId xmlns:p14="http://schemas.microsoft.com/office/powerpoint/2010/main" val="149988069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81BD6B6-21CE-45FA-8CD8-0E2554A1E3C2}"/>
              </a:ext>
            </a:extLst>
          </p:cNvPr>
          <p:cNvSpPr>
            <a:spLocks noGrp="1"/>
          </p:cNvSpPr>
          <p:nvPr>
            <p:ph type="title"/>
          </p:nvPr>
        </p:nvSpPr>
        <p:spPr/>
        <p:txBody>
          <a:bodyPr/>
          <a:lstStyle/>
          <a:p>
            <a:r>
              <a:rPr lang="tr-TR" dirty="0"/>
              <a:t>DCL (Data control language)</a:t>
            </a:r>
          </a:p>
        </p:txBody>
      </p:sp>
      <p:sp>
        <p:nvSpPr>
          <p:cNvPr id="3" name="İçerik Yer Tutucusu 2">
            <a:extLst>
              <a:ext uri="{FF2B5EF4-FFF2-40B4-BE49-F238E27FC236}">
                <a16:creationId xmlns:a16="http://schemas.microsoft.com/office/drawing/2014/main" id="{E482E5AE-437D-410C-9FDE-71E8571A2BDA}"/>
              </a:ext>
            </a:extLst>
          </p:cNvPr>
          <p:cNvSpPr>
            <a:spLocks noGrp="1"/>
          </p:cNvSpPr>
          <p:nvPr>
            <p:ph idx="1"/>
          </p:nvPr>
        </p:nvSpPr>
        <p:spPr/>
        <p:txBody>
          <a:bodyPr/>
          <a:lstStyle/>
          <a:p>
            <a:r>
              <a:rPr lang="tr-TR" dirty="0"/>
              <a:t>Veri Kontrol Dili (DCL) deyimleri </a:t>
            </a:r>
            <a:r>
              <a:rPr lang="tr-TR" b="1" dirty="0"/>
              <a:t>yetkilendirme</a:t>
            </a:r>
            <a:r>
              <a:rPr lang="tr-TR" dirty="0"/>
              <a:t> ya da </a:t>
            </a:r>
            <a:r>
              <a:rPr lang="tr-TR" b="1" dirty="0"/>
              <a:t>ayrıcalıkları</a:t>
            </a:r>
            <a:r>
              <a:rPr lang="tr-TR" dirty="0"/>
              <a:t> belirlemek için kullanılır.</a:t>
            </a:r>
          </a:p>
          <a:p>
            <a:r>
              <a:rPr lang="tr-TR" dirty="0"/>
              <a:t>GRANT – Belirli bir kullanıcı ya da gruba veritabanının belirtilen nesnelerine erişim ayrıcalıklarını verir.</a:t>
            </a:r>
          </a:p>
          <a:p>
            <a:r>
              <a:rPr lang="tr-TR" dirty="0"/>
              <a:t>REVOKE – GRANT komutu ile verilen ayrıcalıkların bir kısmını ya da tümünü geri almak için kullanılır.</a:t>
            </a:r>
          </a:p>
        </p:txBody>
      </p:sp>
    </p:spTree>
    <p:extLst>
      <p:ext uri="{BB962C8B-B14F-4D97-AF65-F5344CB8AC3E}">
        <p14:creationId xmlns:p14="http://schemas.microsoft.com/office/powerpoint/2010/main" val="362893476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62BB07D-6F70-4D1B-B0B1-B7ACE8FF7292}"/>
              </a:ext>
            </a:extLst>
          </p:cNvPr>
          <p:cNvSpPr>
            <a:spLocks noGrp="1"/>
          </p:cNvSpPr>
          <p:nvPr>
            <p:ph type="title"/>
          </p:nvPr>
        </p:nvSpPr>
        <p:spPr/>
        <p:txBody>
          <a:bodyPr/>
          <a:lstStyle/>
          <a:p>
            <a:r>
              <a:rPr lang="tr-TR" dirty="0"/>
              <a:t>TCL (Transactıon control)</a:t>
            </a:r>
          </a:p>
        </p:txBody>
      </p:sp>
      <p:sp>
        <p:nvSpPr>
          <p:cNvPr id="3" name="İçerik Yer Tutucusu 2">
            <a:extLst>
              <a:ext uri="{FF2B5EF4-FFF2-40B4-BE49-F238E27FC236}">
                <a16:creationId xmlns:a16="http://schemas.microsoft.com/office/drawing/2014/main" id="{EBA6A6D9-9326-4A14-9E78-4197FCA3F85F}"/>
              </a:ext>
            </a:extLst>
          </p:cNvPr>
          <p:cNvSpPr>
            <a:spLocks noGrp="1"/>
          </p:cNvSpPr>
          <p:nvPr>
            <p:ph idx="1"/>
          </p:nvPr>
        </p:nvSpPr>
        <p:spPr/>
        <p:txBody>
          <a:bodyPr/>
          <a:lstStyle/>
          <a:p>
            <a:r>
              <a:rPr lang="tr-TR" dirty="0"/>
              <a:t>İşlem kontrol (TCL) deyimleri, DML ifadeleri tarafından yapılan değişiklikleri </a:t>
            </a:r>
            <a:r>
              <a:rPr lang="tr-TR" b="1" dirty="0"/>
              <a:t>yönetmek</a:t>
            </a:r>
            <a:r>
              <a:rPr lang="tr-TR" dirty="0"/>
              <a:t> için kullanılır.</a:t>
            </a:r>
          </a:p>
          <a:p>
            <a:r>
              <a:rPr lang="tr-TR" dirty="0"/>
              <a:t>COMMIT – Yapılanları kalıcı hale getirir. İşin tamamlanmasını sağlar.</a:t>
            </a:r>
          </a:p>
          <a:p>
            <a:r>
              <a:rPr lang="tr-TR" dirty="0"/>
              <a:t>SAVEPOINT – Daha sonra geri dönülecek bir dönüş noktası belirler.</a:t>
            </a:r>
          </a:p>
          <a:p>
            <a:r>
              <a:rPr lang="tr-TR" dirty="0"/>
              <a:t>ROLLBACK – Son COMMIT’e kadar olan yeri geri alır.</a:t>
            </a:r>
          </a:p>
        </p:txBody>
      </p:sp>
    </p:spTree>
    <p:extLst>
      <p:ext uri="{BB962C8B-B14F-4D97-AF65-F5344CB8AC3E}">
        <p14:creationId xmlns:p14="http://schemas.microsoft.com/office/powerpoint/2010/main" val="143234569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52299978-DCAA-43BE-9579-444CB5C5F387}"/>
              </a:ext>
            </a:extLst>
          </p:cNvPr>
          <p:cNvSpPr>
            <a:spLocks noGrp="1"/>
          </p:cNvSpPr>
          <p:nvPr>
            <p:ph type="title"/>
          </p:nvPr>
        </p:nvSpPr>
        <p:spPr/>
        <p:txBody>
          <a:bodyPr/>
          <a:lstStyle/>
          <a:p>
            <a:r>
              <a:rPr lang="tr-TR" dirty="0"/>
              <a:t>DML (Data </a:t>
            </a:r>
            <a:r>
              <a:rPr lang="tr-TR" dirty="0" err="1"/>
              <a:t>manıpulatıon</a:t>
            </a:r>
            <a:r>
              <a:rPr lang="tr-TR" dirty="0"/>
              <a:t> language)</a:t>
            </a:r>
          </a:p>
        </p:txBody>
      </p:sp>
      <p:sp>
        <p:nvSpPr>
          <p:cNvPr id="3" name="İçerik Yer Tutucusu 2">
            <a:extLst>
              <a:ext uri="{FF2B5EF4-FFF2-40B4-BE49-F238E27FC236}">
                <a16:creationId xmlns:a16="http://schemas.microsoft.com/office/drawing/2014/main" id="{A0D54EA1-960A-410B-AD71-58124814AA5B}"/>
              </a:ext>
            </a:extLst>
          </p:cNvPr>
          <p:cNvSpPr>
            <a:spLocks noGrp="1"/>
          </p:cNvSpPr>
          <p:nvPr>
            <p:ph idx="1"/>
          </p:nvPr>
        </p:nvSpPr>
        <p:spPr/>
        <p:txBody>
          <a:bodyPr/>
          <a:lstStyle/>
          <a:p>
            <a:r>
              <a:rPr lang="tr-TR" dirty="0"/>
              <a:t>INSERT – Veritabanına kayıt eklemek için kullanılır.</a:t>
            </a:r>
          </a:p>
          <a:p>
            <a:r>
              <a:rPr lang="tr-TR" dirty="0"/>
              <a:t>UPDATE – Veritabanındaki kayıtları güncellemek için kullanılır.</a:t>
            </a:r>
          </a:p>
          <a:p>
            <a:r>
              <a:rPr lang="tr-TR" dirty="0"/>
              <a:t>DELETE – Veritabanındaki kayıtları silmek için kullanılır.</a:t>
            </a:r>
          </a:p>
        </p:txBody>
      </p:sp>
    </p:spTree>
    <p:extLst>
      <p:ext uri="{BB962C8B-B14F-4D97-AF65-F5344CB8AC3E}">
        <p14:creationId xmlns:p14="http://schemas.microsoft.com/office/powerpoint/2010/main" val="242152202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AE32B56-E25D-4D4F-A9AE-69F7188250D6}"/>
              </a:ext>
            </a:extLst>
          </p:cNvPr>
          <p:cNvSpPr>
            <a:spLocks noGrp="1"/>
          </p:cNvSpPr>
          <p:nvPr>
            <p:ph type="title"/>
          </p:nvPr>
        </p:nvSpPr>
        <p:spPr/>
        <p:txBody>
          <a:bodyPr/>
          <a:lstStyle/>
          <a:p>
            <a:r>
              <a:rPr lang="tr-TR" dirty="0" err="1"/>
              <a:t>Insert</a:t>
            </a:r>
            <a:r>
              <a:rPr lang="tr-TR" dirty="0"/>
              <a:t>	</a:t>
            </a:r>
          </a:p>
        </p:txBody>
      </p:sp>
      <p:sp>
        <p:nvSpPr>
          <p:cNvPr id="3" name="İçerik Yer Tutucusu 2">
            <a:extLst>
              <a:ext uri="{FF2B5EF4-FFF2-40B4-BE49-F238E27FC236}">
                <a16:creationId xmlns:a16="http://schemas.microsoft.com/office/drawing/2014/main" id="{FF80652F-2A40-42C6-8FD6-BFE36B9D1936}"/>
              </a:ext>
            </a:extLst>
          </p:cNvPr>
          <p:cNvSpPr>
            <a:spLocks noGrp="1"/>
          </p:cNvSpPr>
          <p:nvPr>
            <p:ph idx="1"/>
          </p:nvPr>
        </p:nvSpPr>
        <p:spPr>
          <a:xfrm>
            <a:off x="436228" y="1812022"/>
            <a:ext cx="11249636" cy="5045978"/>
          </a:xfrm>
        </p:spPr>
        <p:txBody>
          <a:bodyPr>
            <a:normAutofit/>
          </a:bodyPr>
          <a:lstStyle/>
          <a:p>
            <a:r>
              <a:rPr lang="tr-TR" dirty="0"/>
              <a:t>INSERT INTO table_name</a:t>
            </a:r>
          </a:p>
          <a:p>
            <a:r>
              <a:rPr lang="tr-TR" dirty="0"/>
              <a:t>VALUES (value1,value2,value3,…);</a:t>
            </a:r>
          </a:p>
          <a:p>
            <a:endParaRPr lang="tr-TR" dirty="0"/>
          </a:p>
          <a:p>
            <a:r>
              <a:rPr lang="tr-TR" dirty="0"/>
              <a:t>Bu şekildeki kullanımda, tablodaki sütunların sırasının bilinmesi gerekmektedir.</a:t>
            </a:r>
          </a:p>
          <a:p>
            <a:r>
              <a:rPr lang="tr-TR" dirty="0"/>
              <a:t>Bu bir dezavantaj yaratabilmektedir.</a:t>
            </a:r>
          </a:p>
          <a:p>
            <a:r>
              <a:rPr lang="tr-TR" dirty="0"/>
              <a:t>Bunu önleyebilmek için sütunlar açıkça listelenebilmektedir.</a:t>
            </a:r>
          </a:p>
          <a:p>
            <a:endParaRPr lang="tr-TR" dirty="0"/>
          </a:p>
          <a:p>
            <a:r>
              <a:rPr lang="tr-TR" dirty="0"/>
              <a:t>INSERT INTO table_name (column1,column2)</a:t>
            </a:r>
          </a:p>
          <a:p>
            <a:r>
              <a:rPr lang="tr-TR" dirty="0"/>
              <a:t>VALUES (value1,value2);</a:t>
            </a:r>
          </a:p>
          <a:p>
            <a:endParaRPr lang="tr-TR" dirty="0"/>
          </a:p>
          <a:p>
            <a:r>
              <a:rPr lang="tr-TR" dirty="0"/>
              <a:t>Eğer tüm sütunlar için değerler yoksa bunlardan bazıları atlanabilir. Bu durumda sütun varsayılan değerler ile dolacaktır.</a:t>
            </a:r>
          </a:p>
          <a:p>
            <a:endParaRPr lang="tr-TR" dirty="0"/>
          </a:p>
        </p:txBody>
      </p:sp>
    </p:spTree>
    <p:extLst>
      <p:ext uri="{BB962C8B-B14F-4D97-AF65-F5344CB8AC3E}">
        <p14:creationId xmlns:p14="http://schemas.microsoft.com/office/powerpoint/2010/main" val="117561634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BAFFEFF8-A0CC-4B9B-B390-6854D88E1294}"/>
              </a:ext>
            </a:extLst>
          </p:cNvPr>
          <p:cNvSpPr>
            <a:spLocks noGrp="1"/>
          </p:cNvSpPr>
          <p:nvPr>
            <p:ph type="title"/>
          </p:nvPr>
        </p:nvSpPr>
        <p:spPr/>
        <p:txBody>
          <a:bodyPr/>
          <a:lstStyle/>
          <a:p>
            <a:r>
              <a:rPr lang="tr-TR" dirty="0" err="1"/>
              <a:t>Insert</a:t>
            </a:r>
            <a:r>
              <a:rPr lang="tr-TR" dirty="0"/>
              <a:t> örnek</a:t>
            </a:r>
          </a:p>
        </p:txBody>
      </p:sp>
      <p:sp>
        <p:nvSpPr>
          <p:cNvPr id="3" name="İçerik Yer Tutucusu 2">
            <a:extLst>
              <a:ext uri="{FF2B5EF4-FFF2-40B4-BE49-F238E27FC236}">
                <a16:creationId xmlns:a16="http://schemas.microsoft.com/office/drawing/2014/main" id="{06A90535-9A20-4E32-BAFD-9E9D66BC34AF}"/>
              </a:ext>
            </a:extLst>
          </p:cNvPr>
          <p:cNvSpPr>
            <a:spLocks noGrp="1"/>
          </p:cNvSpPr>
          <p:nvPr>
            <p:ph idx="1"/>
          </p:nvPr>
        </p:nvSpPr>
        <p:spPr/>
        <p:txBody>
          <a:bodyPr/>
          <a:lstStyle/>
          <a:p>
            <a:pPr marL="0" indent="0">
              <a:buNone/>
            </a:pPr>
            <a:r>
              <a:rPr lang="en-US" sz="1800" b="1" dirty="0"/>
              <a:t>INSERT INTO </a:t>
            </a:r>
            <a:r>
              <a:rPr lang="en-US" sz="1800" dirty="0"/>
              <a:t>ab</a:t>
            </a:r>
            <a:r>
              <a:rPr lang="tr-TR" sz="1800" dirty="0"/>
              <a:t>myschema.tb_kisi2</a:t>
            </a:r>
            <a:r>
              <a:rPr lang="en-US" sz="1800" dirty="0"/>
              <a:t> (</a:t>
            </a:r>
            <a:r>
              <a:rPr lang="tr-TR" sz="1800" dirty="0" err="1"/>
              <a:t>id,ad,soyad,doğum_tarihi,email</a:t>
            </a:r>
            <a:r>
              <a:rPr lang="tr-TR" dirty="0" err="1"/>
              <a:t>,aktif</a:t>
            </a:r>
            <a:r>
              <a:rPr lang="en-US" sz="1800" dirty="0"/>
              <a:t>)</a:t>
            </a:r>
          </a:p>
          <a:p>
            <a:pPr marL="0" indent="0">
              <a:buNone/>
            </a:pPr>
            <a:r>
              <a:rPr lang="en-US" sz="1800" b="1" dirty="0"/>
              <a:t>VALUES</a:t>
            </a:r>
            <a:r>
              <a:rPr lang="en-US" sz="1800" dirty="0"/>
              <a:t> (</a:t>
            </a:r>
            <a:r>
              <a:rPr lang="tr-TR" sz="1800" dirty="0"/>
              <a:t>5</a:t>
            </a:r>
            <a:r>
              <a:rPr lang="en-US" sz="1800" dirty="0"/>
              <a:t>, '</a:t>
            </a:r>
            <a:r>
              <a:rPr lang="en-US" sz="1800" dirty="0" err="1"/>
              <a:t>Fatih</a:t>
            </a:r>
            <a:r>
              <a:rPr lang="en-US" sz="1800" dirty="0"/>
              <a:t>', ‘</a:t>
            </a:r>
            <a:r>
              <a:rPr lang="tr-TR" sz="1800" dirty="0"/>
              <a:t>KAYA</a:t>
            </a:r>
            <a:r>
              <a:rPr lang="en-US" sz="1800" dirty="0"/>
              <a:t>', ‘</a:t>
            </a:r>
            <a:r>
              <a:rPr lang="tr-TR" sz="1800" dirty="0"/>
              <a:t>04.12.1988</a:t>
            </a:r>
            <a:r>
              <a:rPr lang="en-US" sz="1800" dirty="0"/>
              <a:t>', ‘</a:t>
            </a:r>
            <a:r>
              <a:rPr lang="tr-TR" sz="1800" dirty="0"/>
              <a:t>fatihkaya@gmail.com</a:t>
            </a:r>
            <a:r>
              <a:rPr lang="en-US" sz="1800" dirty="0"/>
              <a:t>’, </a:t>
            </a:r>
            <a:r>
              <a:rPr lang="tr-TR" sz="1800" dirty="0"/>
              <a:t>‘true’</a:t>
            </a:r>
            <a:r>
              <a:rPr lang="en-US" sz="1800" dirty="0"/>
              <a:t>); </a:t>
            </a:r>
          </a:p>
        </p:txBody>
      </p:sp>
    </p:spTree>
    <p:extLst>
      <p:ext uri="{BB962C8B-B14F-4D97-AF65-F5344CB8AC3E}">
        <p14:creationId xmlns:p14="http://schemas.microsoft.com/office/powerpoint/2010/main" val="383956505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5B76268-235D-442C-A6C0-6A6E8B3EC17A}"/>
              </a:ext>
            </a:extLst>
          </p:cNvPr>
          <p:cNvSpPr>
            <a:spLocks noGrp="1"/>
          </p:cNvSpPr>
          <p:nvPr>
            <p:ph type="title"/>
          </p:nvPr>
        </p:nvSpPr>
        <p:spPr/>
        <p:txBody>
          <a:bodyPr/>
          <a:lstStyle/>
          <a:p>
            <a:r>
              <a:rPr lang="tr-TR" dirty="0" err="1"/>
              <a:t>Insert</a:t>
            </a:r>
            <a:r>
              <a:rPr lang="tr-TR" dirty="0"/>
              <a:t> </a:t>
            </a:r>
            <a:r>
              <a:rPr lang="tr-TR" dirty="0" err="1"/>
              <a:t>returnıng</a:t>
            </a:r>
            <a:endParaRPr lang="tr-TR" dirty="0"/>
          </a:p>
        </p:txBody>
      </p:sp>
      <p:sp>
        <p:nvSpPr>
          <p:cNvPr id="3" name="İçerik Yer Tutucusu 2">
            <a:extLst>
              <a:ext uri="{FF2B5EF4-FFF2-40B4-BE49-F238E27FC236}">
                <a16:creationId xmlns:a16="http://schemas.microsoft.com/office/drawing/2014/main" id="{10541909-8168-4B65-8475-8769DA22330C}"/>
              </a:ext>
            </a:extLst>
          </p:cNvPr>
          <p:cNvSpPr>
            <a:spLocks noGrp="1"/>
          </p:cNvSpPr>
          <p:nvPr>
            <p:ph idx="1"/>
          </p:nvPr>
        </p:nvSpPr>
        <p:spPr/>
        <p:txBody>
          <a:bodyPr>
            <a:normAutofit lnSpcReduction="10000"/>
          </a:bodyPr>
          <a:lstStyle/>
          <a:p>
            <a:r>
              <a:rPr lang="tr-TR" dirty="0"/>
              <a:t>Tabloya yeni bir satır eklendikten sonra eklenen kayıtlara dair bilgileri görüntülemek için kullanılır.</a:t>
            </a:r>
          </a:p>
          <a:p>
            <a:r>
              <a:rPr lang="tr-TR" dirty="0"/>
              <a:t>RETURNING listesinde tanımlanan değerlere göre çıkan sonuç, SELECT sorgusu neticesinde çıkan sonuca benzerdir.</a:t>
            </a:r>
          </a:p>
          <a:p>
            <a:endParaRPr lang="tr-TR" dirty="0"/>
          </a:p>
          <a:p>
            <a:r>
              <a:rPr lang="tr-TR" dirty="0"/>
              <a:t>INSERT INTO myschema.tb_kisi2(</a:t>
            </a:r>
          </a:p>
          <a:p>
            <a:r>
              <a:rPr lang="tr-TR" dirty="0"/>
              <a:t>	id, ad, soyad, dogum_tarihi, email, aktif)</a:t>
            </a:r>
          </a:p>
          <a:p>
            <a:r>
              <a:rPr lang="tr-TR" dirty="0"/>
              <a:t>	VALUES (2, 'Ahmet', 'Yılmaz', '02.12.1883', 'ahmetyilmaz@gmail.com', 'true'),</a:t>
            </a:r>
          </a:p>
          <a:p>
            <a:r>
              <a:rPr lang="tr-TR" dirty="0"/>
              <a:t>		      (3, 'hasan', 'kaya', '15.03.2000', 'hasankaya@gmail.com', 'true'),</a:t>
            </a:r>
          </a:p>
          <a:p>
            <a:r>
              <a:rPr lang="tr-TR" dirty="0"/>
              <a:t>		      (4, '</a:t>
            </a:r>
            <a:r>
              <a:rPr lang="tr-TR" dirty="0" err="1"/>
              <a:t>hüseyin</a:t>
            </a:r>
            <a:r>
              <a:rPr lang="tr-TR" dirty="0"/>
              <a:t>', 'yıldırım', '17.01.2006', 'hüseyinyildirim@gmail.com', 'true')</a:t>
            </a:r>
          </a:p>
          <a:p>
            <a:r>
              <a:rPr lang="tr-TR" dirty="0"/>
              <a:t>RETURNING *;</a:t>
            </a:r>
          </a:p>
        </p:txBody>
      </p:sp>
    </p:spTree>
    <p:extLst>
      <p:ext uri="{BB962C8B-B14F-4D97-AF65-F5344CB8AC3E}">
        <p14:creationId xmlns:p14="http://schemas.microsoft.com/office/powerpoint/2010/main" val="269205875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A4C02FAC-8C3C-4871-8E4D-6BF7B3B0FFEE}"/>
              </a:ext>
            </a:extLst>
          </p:cNvPr>
          <p:cNvSpPr>
            <a:spLocks noGrp="1"/>
          </p:cNvSpPr>
          <p:nvPr>
            <p:ph type="title"/>
          </p:nvPr>
        </p:nvSpPr>
        <p:spPr/>
        <p:txBody>
          <a:bodyPr/>
          <a:lstStyle/>
          <a:p>
            <a:r>
              <a:rPr lang="tr-TR" dirty="0"/>
              <a:t>update</a:t>
            </a:r>
          </a:p>
        </p:txBody>
      </p:sp>
      <p:sp>
        <p:nvSpPr>
          <p:cNvPr id="3" name="İçerik Yer Tutucusu 2">
            <a:extLst>
              <a:ext uri="{FF2B5EF4-FFF2-40B4-BE49-F238E27FC236}">
                <a16:creationId xmlns:a16="http://schemas.microsoft.com/office/drawing/2014/main" id="{F7E25CEE-D59F-43F2-BCD8-E278FDE660FF}"/>
              </a:ext>
            </a:extLst>
          </p:cNvPr>
          <p:cNvSpPr>
            <a:spLocks noGrp="1"/>
          </p:cNvSpPr>
          <p:nvPr>
            <p:ph idx="1"/>
          </p:nvPr>
        </p:nvSpPr>
        <p:spPr>
          <a:xfrm>
            <a:off x="581192" y="2180496"/>
            <a:ext cx="11029615" cy="4581031"/>
          </a:xfrm>
        </p:spPr>
        <p:txBody>
          <a:bodyPr>
            <a:normAutofit/>
          </a:bodyPr>
          <a:lstStyle/>
          <a:p>
            <a:pPr marL="0" indent="0">
              <a:buNone/>
            </a:pPr>
            <a:r>
              <a:rPr lang="tr-TR" sz="1800" b="1" dirty="0"/>
              <a:t>UPDATE</a:t>
            </a:r>
            <a:r>
              <a:rPr lang="tr-TR" sz="1800" dirty="0"/>
              <a:t> </a:t>
            </a:r>
            <a:r>
              <a:rPr lang="tr-TR" sz="1800" dirty="0" err="1"/>
              <a:t>tablo_adi</a:t>
            </a:r>
            <a:r>
              <a:rPr lang="tr-TR" sz="1800" dirty="0"/>
              <a:t> </a:t>
            </a:r>
            <a:r>
              <a:rPr lang="tr-TR" sz="1800" b="1" dirty="0"/>
              <a:t>SET</a:t>
            </a:r>
            <a:r>
              <a:rPr lang="tr-TR" sz="1800" dirty="0"/>
              <a:t> </a:t>
            </a:r>
            <a:r>
              <a:rPr lang="tr-TR" sz="1800" dirty="0" err="1"/>
              <a:t>yeni_bilgiler</a:t>
            </a:r>
            <a:endParaRPr lang="tr-TR" sz="1800" dirty="0"/>
          </a:p>
          <a:p>
            <a:pPr marL="0" indent="0">
              <a:buNone/>
            </a:pPr>
            <a:r>
              <a:rPr lang="tr-TR" sz="1800" b="1" dirty="0"/>
              <a:t>WHERE</a:t>
            </a:r>
            <a:r>
              <a:rPr lang="tr-TR" sz="1800" dirty="0"/>
              <a:t> koşullar;</a:t>
            </a:r>
          </a:p>
          <a:p>
            <a:pPr marL="0" indent="0">
              <a:buNone/>
            </a:pPr>
            <a:endParaRPr lang="tr-TR" sz="1800" dirty="0"/>
          </a:p>
          <a:p>
            <a:pPr marL="0" indent="0">
              <a:buNone/>
            </a:pPr>
            <a:r>
              <a:rPr lang="tr-TR" sz="1800" b="1" dirty="0"/>
              <a:t>UPDATE</a:t>
            </a:r>
            <a:r>
              <a:rPr lang="tr-TR" sz="1800" dirty="0"/>
              <a:t> </a:t>
            </a:r>
            <a:r>
              <a:rPr lang="tr-TR" sz="1800" dirty="0" err="1"/>
              <a:t>tb_urunler</a:t>
            </a:r>
            <a:r>
              <a:rPr lang="tr-TR" sz="1800" dirty="0"/>
              <a:t> </a:t>
            </a:r>
            <a:r>
              <a:rPr lang="tr-TR" sz="1800" b="1" dirty="0"/>
              <a:t>SET</a:t>
            </a:r>
            <a:r>
              <a:rPr lang="tr-TR" sz="1800" dirty="0"/>
              <a:t> </a:t>
            </a:r>
            <a:r>
              <a:rPr lang="tr-TR" sz="1800" dirty="0" err="1"/>
              <a:t>urun_no</a:t>
            </a:r>
            <a:r>
              <a:rPr lang="tr-TR" sz="1800" dirty="0"/>
              <a:t> = 10 </a:t>
            </a:r>
          </a:p>
          <a:p>
            <a:pPr marL="0" indent="0">
              <a:buNone/>
            </a:pPr>
            <a:r>
              <a:rPr lang="tr-TR" sz="1800" b="1" dirty="0"/>
              <a:t>WHERE</a:t>
            </a:r>
            <a:r>
              <a:rPr lang="tr-TR" sz="1800" dirty="0"/>
              <a:t> fiyat = 5;</a:t>
            </a:r>
          </a:p>
          <a:p>
            <a:pPr marL="0" indent="0">
              <a:buNone/>
            </a:pPr>
            <a:endParaRPr lang="tr-TR" sz="1800" dirty="0"/>
          </a:p>
          <a:p>
            <a:pPr marL="0" indent="0">
              <a:buNone/>
            </a:pPr>
            <a:endParaRPr lang="tr-TR" dirty="0"/>
          </a:p>
          <a:p>
            <a:pPr marL="0" indent="0">
              <a:buNone/>
            </a:pPr>
            <a:endParaRPr lang="tr-TR" sz="1800" dirty="0"/>
          </a:p>
          <a:p>
            <a:pPr marL="0" indent="0">
              <a:buNone/>
            </a:pPr>
            <a:r>
              <a:rPr lang="tr-TR" sz="1800" b="1" dirty="0"/>
              <a:t>UPDATE</a:t>
            </a:r>
            <a:r>
              <a:rPr lang="tr-TR" sz="1800" dirty="0"/>
              <a:t> products </a:t>
            </a:r>
            <a:r>
              <a:rPr lang="tr-TR" sz="1800" b="1" dirty="0"/>
              <a:t>SET</a:t>
            </a:r>
            <a:r>
              <a:rPr lang="tr-TR" sz="1800" dirty="0"/>
              <a:t> price = price * 1.10;</a:t>
            </a:r>
          </a:p>
          <a:p>
            <a:pPr marL="0" indent="0">
              <a:buNone/>
            </a:pPr>
            <a:endParaRPr lang="tr-TR" sz="1800" dirty="0"/>
          </a:p>
        </p:txBody>
      </p:sp>
    </p:spTree>
    <p:extLst>
      <p:ext uri="{BB962C8B-B14F-4D97-AF65-F5344CB8AC3E}">
        <p14:creationId xmlns:p14="http://schemas.microsoft.com/office/powerpoint/2010/main" val="151655663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AF4BC942-20DD-4150-8474-DFB585D3E00C}"/>
              </a:ext>
            </a:extLst>
          </p:cNvPr>
          <p:cNvSpPr>
            <a:spLocks noGrp="1"/>
          </p:cNvSpPr>
          <p:nvPr>
            <p:ph type="title"/>
          </p:nvPr>
        </p:nvSpPr>
        <p:spPr/>
        <p:txBody>
          <a:bodyPr/>
          <a:lstStyle/>
          <a:p>
            <a:r>
              <a:rPr lang="tr-TR" dirty="0"/>
              <a:t>Update örnek</a:t>
            </a:r>
          </a:p>
        </p:txBody>
      </p:sp>
      <p:sp>
        <p:nvSpPr>
          <p:cNvPr id="3" name="İçerik Yer Tutucusu 2">
            <a:extLst>
              <a:ext uri="{FF2B5EF4-FFF2-40B4-BE49-F238E27FC236}">
                <a16:creationId xmlns:a16="http://schemas.microsoft.com/office/drawing/2014/main" id="{993888CF-924B-40AA-BF69-350BC97A9A70}"/>
              </a:ext>
            </a:extLst>
          </p:cNvPr>
          <p:cNvSpPr>
            <a:spLocks noGrp="1"/>
          </p:cNvSpPr>
          <p:nvPr>
            <p:ph idx="1"/>
          </p:nvPr>
        </p:nvSpPr>
        <p:spPr/>
        <p:txBody>
          <a:bodyPr/>
          <a:lstStyle/>
          <a:p>
            <a:r>
              <a:rPr lang="tr-TR" dirty="0"/>
              <a:t>Alperen isimli kişi şirketimizden ayrıldı. Verilerini düzenler misiniz?</a:t>
            </a:r>
          </a:p>
          <a:p>
            <a:endParaRPr lang="tr-TR" dirty="0"/>
          </a:p>
          <a:p>
            <a:endParaRPr lang="tr-TR" dirty="0"/>
          </a:p>
          <a:p>
            <a:endParaRPr lang="tr-TR" dirty="0"/>
          </a:p>
          <a:p>
            <a:r>
              <a:rPr lang="tr-TR" dirty="0"/>
              <a:t>UPDATE myschema.tb_kisi2</a:t>
            </a:r>
          </a:p>
          <a:p>
            <a:r>
              <a:rPr lang="tr-TR" dirty="0"/>
              <a:t>	SET aktif= '</a:t>
            </a:r>
            <a:r>
              <a:rPr lang="tr-TR" dirty="0" err="1"/>
              <a:t>false</a:t>
            </a:r>
            <a:r>
              <a:rPr lang="tr-TR" dirty="0"/>
              <a:t>'</a:t>
            </a:r>
          </a:p>
          <a:p>
            <a:r>
              <a:rPr lang="tr-TR" dirty="0"/>
              <a:t>	WHERE ad = 'Alperen';</a:t>
            </a:r>
          </a:p>
        </p:txBody>
      </p:sp>
    </p:spTree>
    <p:extLst>
      <p:ext uri="{BB962C8B-B14F-4D97-AF65-F5344CB8AC3E}">
        <p14:creationId xmlns:p14="http://schemas.microsoft.com/office/powerpoint/2010/main" val="136058200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3DA4C274-967E-4A87-91DD-725D438BDCE5}"/>
              </a:ext>
            </a:extLst>
          </p:cNvPr>
          <p:cNvSpPr>
            <a:spLocks noGrp="1"/>
          </p:cNvSpPr>
          <p:nvPr>
            <p:ph type="title"/>
          </p:nvPr>
        </p:nvSpPr>
        <p:spPr/>
        <p:txBody>
          <a:bodyPr/>
          <a:lstStyle/>
          <a:p>
            <a:r>
              <a:rPr lang="tr-TR" dirty="0"/>
              <a:t>delete</a:t>
            </a:r>
          </a:p>
        </p:txBody>
      </p:sp>
      <p:sp>
        <p:nvSpPr>
          <p:cNvPr id="3" name="İçerik Yer Tutucusu 2">
            <a:extLst>
              <a:ext uri="{FF2B5EF4-FFF2-40B4-BE49-F238E27FC236}">
                <a16:creationId xmlns:a16="http://schemas.microsoft.com/office/drawing/2014/main" id="{284B15FF-33F2-40E3-AF58-B7A02EF6971E}"/>
              </a:ext>
            </a:extLst>
          </p:cNvPr>
          <p:cNvSpPr>
            <a:spLocks noGrp="1"/>
          </p:cNvSpPr>
          <p:nvPr>
            <p:ph idx="1"/>
          </p:nvPr>
        </p:nvSpPr>
        <p:spPr>
          <a:xfrm>
            <a:off x="581192" y="2180496"/>
            <a:ext cx="11029615" cy="4354528"/>
          </a:xfrm>
        </p:spPr>
        <p:txBody>
          <a:bodyPr>
            <a:normAutofit/>
          </a:bodyPr>
          <a:lstStyle/>
          <a:p>
            <a:r>
              <a:rPr lang="tr-TR" dirty="0"/>
              <a:t>DELETE FROM </a:t>
            </a:r>
            <a:r>
              <a:rPr lang="tr-TR" dirty="0" err="1"/>
              <a:t>tablo_adi</a:t>
            </a:r>
            <a:r>
              <a:rPr lang="tr-TR" dirty="0"/>
              <a:t> WHERE koşullar;</a:t>
            </a:r>
          </a:p>
          <a:p>
            <a:endParaRPr lang="tr-TR" dirty="0"/>
          </a:p>
          <a:p>
            <a:endParaRPr lang="tr-TR" dirty="0"/>
          </a:p>
          <a:p>
            <a:r>
              <a:rPr lang="tr-TR" dirty="0"/>
              <a:t>Veri ekleme ve güncelleme işleminde kolon bazlı, silme (DELETE) işleminde yalnızca satır bazlı işlemler mümkündür.</a:t>
            </a:r>
          </a:p>
          <a:p>
            <a:r>
              <a:rPr lang="tr-TR" dirty="0"/>
              <a:t>Satırları silmek için satırların eşleştiği koşulları belirtmelidir.</a:t>
            </a:r>
          </a:p>
          <a:p>
            <a:r>
              <a:rPr lang="tr-TR" dirty="0"/>
              <a:t>Genelde her tabloda bulunan UNIQUE (tekil) olan ‘</a:t>
            </a:r>
            <a:r>
              <a:rPr lang="tr-TR" dirty="0" err="1"/>
              <a:t>id’’ye</a:t>
            </a:r>
            <a:r>
              <a:rPr lang="tr-TR" dirty="0"/>
              <a:t> göre işlem yapılır.</a:t>
            </a:r>
          </a:p>
          <a:p>
            <a:r>
              <a:rPr lang="tr-TR" dirty="0"/>
              <a:t>Eğer WHERE koşulu kullanılmazsa tablodaki bütün veriler silinir.</a:t>
            </a:r>
          </a:p>
          <a:p>
            <a:endParaRPr lang="tr-TR" dirty="0"/>
          </a:p>
          <a:p>
            <a:r>
              <a:rPr lang="tr-TR" dirty="0"/>
              <a:t>DELETE myspaces.tb_kisi2;</a:t>
            </a:r>
          </a:p>
        </p:txBody>
      </p:sp>
    </p:spTree>
    <p:extLst>
      <p:ext uri="{BB962C8B-B14F-4D97-AF65-F5344CB8AC3E}">
        <p14:creationId xmlns:p14="http://schemas.microsoft.com/office/powerpoint/2010/main" val="9374544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A0150EC9-7E7D-4648-AC38-2A7BCBFB2EF6}"/>
              </a:ext>
            </a:extLst>
          </p:cNvPr>
          <p:cNvSpPr>
            <a:spLocks noGrp="1"/>
          </p:cNvSpPr>
          <p:nvPr>
            <p:ph type="title"/>
          </p:nvPr>
        </p:nvSpPr>
        <p:spPr>
          <a:xfrm>
            <a:off x="581192" y="702156"/>
            <a:ext cx="11029616" cy="1013800"/>
          </a:xfrm>
        </p:spPr>
        <p:txBody>
          <a:bodyPr rtlCol="0">
            <a:normAutofit/>
          </a:bodyPr>
          <a:lstStyle/>
          <a:p>
            <a:r>
              <a:rPr lang="tr-TR" dirty="0">
                <a:solidFill>
                  <a:srgbClr val="FFFEFF"/>
                </a:solidFill>
              </a:rPr>
              <a:t>										Kurs planı</a:t>
            </a:r>
          </a:p>
        </p:txBody>
      </p:sp>
      <p:sp>
        <p:nvSpPr>
          <p:cNvPr id="3" name="Metin kutusu 2">
            <a:extLst>
              <a:ext uri="{FF2B5EF4-FFF2-40B4-BE49-F238E27FC236}">
                <a16:creationId xmlns:a16="http://schemas.microsoft.com/office/drawing/2014/main" id="{D66CFCA7-1D71-48A6-A7B2-E6EA5B89959D}"/>
              </a:ext>
            </a:extLst>
          </p:cNvPr>
          <p:cNvSpPr txBox="1"/>
          <p:nvPr/>
        </p:nvSpPr>
        <p:spPr>
          <a:xfrm>
            <a:off x="445698" y="2190857"/>
            <a:ext cx="11300604" cy="4247317"/>
          </a:xfrm>
          <a:prstGeom prst="rect">
            <a:avLst/>
          </a:prstGeom>
          <a:noFill/>
        </p:spPr>
        <p:txBody>
          <a:bodyPr wrap="square" rtlCol="0">
            <a:spAutoFit/>
          </a:bodyPr>
          <a:lstStyle/>
          <a:p>
            <a:r>
              <a:rPr lang="tr-TR" dirty="0"/>
              <a:t>11. Hafta</a:t>
            </a:r>
          </a:p>
          <a:p>
            <a:r>
              <a:rPr lang="tr-TR" dirty="0"/>
              <a:t>	11.1	PL / PGSQL ‘de operatörler</a:t>
            </a:r>
          </a:p>
          <a:p>
            <a:r>
              <a:rPr lang="tr-TR" dirty="0"/>
              <a:t>		- Kontrol yapıları</a:t>
            </a:r>
          </a:p>
          <a:p>
            <a:r>
              <a:rPr lang="tr-TR" dirty="0"/>
              <a:t>		- IF-THEN</a:t>
            </a:r>
          </a:p>
          <a:p>
            <a:r>
              <a:rPr lang="tr-TR" dirty="0"/>
              <a:t>		- IF-THEN-ELSE</a:t>
            </a:r>
          </a:p>
          <a:p>
            <a:r>
              <a:rPr lang="tr-TR" dirty="0"/>
              <a:t>		- IF-THEN-ELSEIF</a:t>
            </a:r>
          </a:p>
          <a:p>
            <a:r>
              <a:rPr lang="tr-TR" dirty="0"/>
              <a:t>		- CASE … WHEN … THEN … ELSE … ENDCASE</a:t>
            </a:r>
          </a:p>
          <a:p>
            <a:r>
              <a:rPr lang="tr-TR" dirty="0"/>
              <a:t>		- LOOPS</a:t>
            </a:r>
          </a:p>
          <a:p>
            <a:r>
              <a:rPr lang="tr-TR" dirty="0"/>
              <a:t>		- CONTINUE</a:t>
            </a:r>
          </a:p>
          <a:p>
            <a:r>
              <a:rPr lang="tr-TR" dirty="0"/>
              <a:t>		- WHILE</a:t>
            </a:r>
          </a:p>
          <a:p>
            <a:r>
              <a:rPr lang="tr-TR" dirty="0"/>
              <a:t>		- FOR</a:t>
            </a:r>
          </a:p>
          <a:p>
            <a:endParaRPr lang="tr-TR" dirty="0"/>
          </a:p>
          <a:p>
            <a:r>
              <a:rPr lang="tr-TR" dirty="0"/>
              <a:t>12. Hafta</a:t>
            </a:r>
          </a:p>
          <a:p>
            <a:r>
              <a:rPr lang="tr-TR" dirty="0"/>
              <a:t>	12.1 Trigger</a:t>
            </a:r>
          </a:p>
          <a:p>
            <a:endParaRPr lang="tr-TR" dirty="0"/>
          </a:p>
        </p:txBody>
      </p:sp>
    </p:spTree>
    <p:extLst>
      <p:ext uri="{BB962C8B-B14F-4D97-AF65-F5344CB8AC3E}">
        <p14:creationId xmlns:p14="http://schemas.microsoft.com/office/powerpoint/2010/main" val="222180339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13A33B6-37E3-4358-B2EB-A66C2717BB52}"/>
              </a:ext>
            </a:extLst>
          </p:cNvPr>
          <p:cNvSpPr>
            <a:spLocks noGrp="1"/>
          </p:cNvSpPr>
          <p:nvPr>
            <p:ph type="title"/>
          </p:nvPr>
        </p:nvSpPr>
        <p:spPr/>
        <p:txBody>
          <a:bodyPr/>
          <a:lstStyle/>
          <a:p>
            <a:r>
              <a:rPr lang="tr-TR" dirty="0"/>
              <a:t>Delete örnek</a:t>
            </a:r>
          </a:p>
        </p:txBody>
      </p:sp>
      <p:sp>
        <p:nvSpPr>
          <p:cNvPr id="3" name="İçerik Yer Tutucusu 2">
            <a:extLst>
              <a:ext uri="{FF2B5EF4-FFF2-40B4-BE49-F238E27FC236}">
                <a16:creationId xmlns:a16="http://schemas.microsoft.com/office/drawing/2014/main" id="{D5801FE7-B0F3-47B8-BD9B-BD0E23DC2B65}"/>
              </a:ext>
            </a:extLst>
          </p:cNvPr>
          <p:cNvSpPr>
            <a:spLocks noGrp="1"/>
          </p:cNvSpPr>
          <p:nvPr>
            <p:ph idx="1"/>
          </p:nvPr>
        </p:nvSpPr>
        <p:spPr/>
        <p:txBody>
          <a:bodyPr/>
          <a:lstStyle/>
          <a:p>
            <a:r>
              <a:rPr lang="tr-TR" dirty="0"/>
              <a:t>Tb_kisi2 tablosundaki son kaydı silme işlemi.</a:t>
            </a:r>
          </a:p>
          <a:p>
            <a:endParaRPr lang="tr-TR" dirty="0"/>
          </a:p>
          <a:p>
            <a:endParaRPr lang="tr-TR" dirty="0"/>
          </a:p>
          <a:p>
            <a:r>
              <a:rPr lang="tr-TR" dirty="0"/>
              <a:t>DELETE myschema.tb_kisi2 </a:t>
            </a:r>
          </a:p>
          <a:p>
            <a:r>
              <a:rPr lang="tr-TR" dirty="0"/>
              <a:t>WHERE id = 4;</a:t>
            </a:r>
          </a:p>
          <a:p>
            <a:endParaRPr lang="tr-TR" dirty="0"/>
          </a:p>
        </p:txBody>
      </p:sp>
    </p:spTree>
    <p:extLst>
      <p:ext uri="{BB962C8B-B14F-4D97-AF65-F5344CB8AC3E}">
        <p14:creationId xmlns:p14="http://schemas.microsoft.com/office/powerpoint/2010/main" val="240375320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3EBEA883-52F3-4CF8-A0DF-5C28435DE247}"/>
              </a:ext>
            </a:extLst>
          </p:cNvPr>
          <p:cNvSpPr>
            <a:spLocks noGrp="1"/>
          </p:cNvSpPr>
          <p:nvPr>
            <p:ph type="title"/>
          </p:nvPr>
        </p:nvSpPr>
        <p:spPr/>
        <p:txBody>
          <a:bodyPr/>
          <a:lstStyle/>
          <a:p>
            <a:r>
              <a:rPr lang="tr-TR" dirty="0"/>
              <a:t>delete</a:t>
            </a:r>
          </a:p>
        </p:txBody>
      </p:sp>
      <p:sp>
        <p:nvSpPr>
          <p:cNvPr id="3" name="İçerik Yer Tutucusu 2">
            <a:extLst>
              <a:ext uri="{FF2B5EF4-FFF2-40B4-BE49-F238E27FC236}">
                <a16:creationId xmlns:a16="http://schemas.microsoft.com/office/drawing/2014/main" id="{F1A841F9-109C-4BA7-9DC1-BF2E8D142E28}"/>
              </a:ext>
            </a:extLst>
          </p:cNvPr>
          <p:cNvSpPr>
            <a:spLocks noGrp="1"/>
          </p:cNvSpPr>
          <p:nvPr>
            <p:ph idx="1"/>
          </p:nvPr>
        </p:nvSpPr>
        <p:spPr/>
        <p:txBody>
          <a:bodyPr/>
          <a:lstStyle/>
          <a:p>
            <a:r>
              <a:rPr lang="tr-TR" dirty="0"/>
              <a:t>Burada dikkat edilmesi gereken husus, bu işlemden sonra tb_kisi2 tablosu yapısını aynen korur.</a:t>
            </a:r>
          </a:p>
          <a:p>
            <a:endParaRPr lang="tr-TR" dirty="0"/>
          </a:p>
          <a:p>
            <a:r>
              <a:rPr lang="tr-TR" dirty="0"/>
              <a:t>Yani içindeki kayıtlar silinir ama tablo yapısı, alan isimleri, veri türleri, birincil anahtar, vs. hepsi korunur.</a:t>
            </a:r>
          </a:p>
          <a:p>
            <a:endParaRPr lang="tr-TR" dirty="0"/>
          </a:p>
          <a:p>
            <a:r>
              <a:rPr lang="tr-TR" dirty="0"/>
              <a:t>Eğer tablo, içindeki kayıtlarla beraber tamamen silinmek istenirse DELETE komutu yerine DROP TABLE komutu kullanılır.</a:t>
            </a:r>
          </a:p>
        </p:txBody>
      </p:sp>
    </p:spTree>
    <p:extLst>
      <p:ext uri="{BB962C8B-B14F-4D97-AF65-F5344CB8AC3E}">
        <p14:creationId xmlns:p14="http://schemas.microsoft.com/office/powerpoint/2010/main" val="413576329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FE2D595-0BC5-4C23-B567-C3D7378C8F3C}"/>
              </a:ext>
            </a:extLst>
          </p:cNvPr>
          <p:cNvSpPr>
            <a:spLocks noGrp="1"/>
          </p:cNvSpPr>
          <p:nvPr>
            <p:ph type="title"/>
          </p:nvPr>
        </p:nvSpPr>
        <p:spPr/>
        <p:txBody>
          <a:bodyPr/>
          <a:lstStyle/>
          <a:p>
            <a:r>
              <a:rPr lang="tr-TR" dirty="0"/>
              <a:t>delete</a:t>
            </a:r>
          </a:p>
        </p:txBody>
      </p:sp>
      <p:sp>
        <p:nvSpPr>
          <p:cNvPr id="3" name="İçerik Yer Tutucusu 2">
            <a:extLst>
              <a:ext uri="{FF2B5EF4-FFF2-40B4-BE49-F238E27FC236}">
                <a16:creationId xmlns:a16="http://schemas.microsoft.com/office/drawing/2014/main" id="{1E41A350-198E-45F7-97BA-25A325DFE4AD}"/>
              </a:ext>
            </a:extLst>
          </p:cNvPr>
          <p:cNvSpPr>
            <a:spLocks noGrp="1"/>
          </p:cNvSpPr>
          <p:nvPr>
            <p:ph idx="1"/>
          </p:nvPr>
        </p:nvSpPr>
        <p:spPr/>
        <p:txBody>
          <a:bodyPr/>
          <a:lstStyle/>
          <a:p>
            <a:r>
              <a:rPr lang="tr-TR" dirty="0"/>
              <a:t>Başka bir tablodan SELECT ile verileri alarak alt seçimde (WHERE koşulunda) kullanarak da tabloda silme işlemi gerçekleştirilebilir.</a:t>
            </a:r>
          </a:p>
          <a:p>
            <a:endParaRPr lang="tr-TR" dirty="0"/>
          </a:p>
          <a:p>
            <a:pPr marL="0" indent="0">
              <a:buNone/>
            </a:pPr>
            <a:r>
              <a:rPr lang="tr-TR" sz="1800" b="1" dirty="0"/>
              <a:t>	DELETE FROM</a:t>
            </a:r>
            <a:r>
              <a:rPr lang="tr-TR" sz="1800" dirty="0"/>
              <a:t> </a:t>
            </a:r>
            <a:r>
              <a:rPr lang="tr-TR" sz="1800" dirty="0" err="1"/>
              <a:t>tablo_adi</a:t>
            </a:r>
            <a:r>
              <a:rPr lang="tr-TR" sz="1800" dirty="0"/>
              <a:t> </a:t>
            </a:r>
          </a:p>
          <a:p>
            <a:pPr marL="0" indent="0">
              <a:buNone/>
            </a:pPr>
            <a:r>
              <a:rPr lang="tr-TR" sz="1800" b="1" dirty="0"/>
              <a:t>	WHERE </a:t>
            </a:r>
            <a:r>
              <a:rPr lang="tr-TR" sz="1800" dirty="0"/>
              <a:t>tablo_adi.id =(</a:t>
            </a:r>
            <a:r>
              <a:rPr lang="tr-TR" sz="1800" b="1" dirty="0"/>
              <a:t>SELECT</a:t>
            </a:r>
            <a:r>
              <a:rPr lang="tr-TR" sz="1800" dirty="0"/>
              <a:t> diğer_tablo_adi.id 								</a:t>
            </a:r>
          </a:p>
          <a:p>
            <a:pPr marL="0" indent="0">
              <a:buNone/>
            </a:pPr>
            <a:r>
              <a:rPr lang="tr-TR" b="1" dirty="0"/>
              <a:t>					     </a:t>
            </a:r>
            <a:r>
              <a:rPr lang="tr-TR" sz="1800" b="1" dirty="0"/>
              <a:t>FROM</a:t>
            </a:r>
            <a:r>
              <a:rPr lang="tr-TR" sz="1800" dirty="0"/>
              <a:t> </a:t>
            </a:r>
            <a:r>
              <a:rPr lang="tr-TR" sz="1800" dirty="0" err="1"/>
              <a:t>diger_tablo_adi</a:t>
            </a:r>
            <a:r>
              <a:rPr lang="tr-TR" sz="1800" dirty="0"/>
              <a:t> );</a:t>
            </a:r>
          </a:p>
          <a:p>
            <a:endParaRPr lang="tr-TR" dirty="0"/>
          </a:p>
        </p:txBody>
      </p:sp>
    </p:spTree>
    <p:extLst>
      <p:ext uri="{BB962C8B-B14F-4D97-AF65-F5344CB8AC3E}">
        <p14:creationId xmlns:p14="http://schemas.microsoft.com/office/powerpoint/2010/main" val="114209558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591FC63-90EC-4E97-A05A-EF2FE686B025}"/>
              </a:ext>
            </a:extLst>
          </p:cNvPr>
          <p:cNvSpPr>
            <a:spLocks noGrp="1"/>
          </p:cNvSpPr>
          <p:nvPr>
            <p:ph type="title"/>
          </p:nvPr>
        </p:nvSpPr>
        <p:spPr/>
        <p:txBody>
          <a:bodyPr/>
          <a:lstStyle/>
          <a:p>
            <a:r>
              <a:rPr lang="tr-TR" dirty="0"/>
              <a:t>Delete örnek</a:t>
            </a:r>
          </a:p>
        </p:txBody>
      </p:sp>
      <p:sp>
        <p:nvSpPr>
          <p:cNvPr id="3" name="İçerik Yer Tutucusu 2">
            <a:extLst>
              <a:ext uri="{FF2B5EF4-FFF2-40B4-BE49-F238E27FC236}">
                <a16:creationId xmlns:a16="http://schemas.microsoft.com/office/drawing/2014/main" id="{49E2D8F9-EFB5-4869-905F-5F24C0A0F3FE}"/>
              </a:ext>
            </a:extLst>
          </p:cNvPr>
          <p:cNvSpPr>
            <a:spLocks noGrp="1"/>
          </p:cNvSpPr>
          <p:nvPr>
            <p:ph idx="1"/>
          </p:nvPr>
        </p:nvSpPr>
        <p:spPr/>
        <p:txBody>
          <a:bodyPr/>
          <a:lstStyle/>
          <a:p>
            <a:r>
              <a:rPr lang="tr-TR" dirty="0" err="1"/>
              <a:t>Tb_ogrenci_il</a:t>
            </a:r>
            <a:r>
              <a:rPr lang="tr-TR" dirty="0"/>
              <a:t> tablosunda il adı Ankara olan kayıtları </a:t>
            </a:r>
            <a:r>
              <a:rPr lang="tr-TR" dirty="0" err="1"/>
              <a:t>tb_ogrenci_temp</a:t>
            </a:r>
            <a:r>
              <a:rPr lang="tr-TR" dirty="0"/>
              <a:t> tablosundan silen sorguyu yazınız.</a:t>
            </a:r>
          </a:p>
          <a:p>
            <a:endParaRPr lang="tr-TR" dirty="0"/>
          </a:p>
          <a:p>
            <a:pPr marL="0" indent="0">
              <a:buNone/>
            </a:pPr>
            <a:r>
              <a:rPr lang="tr-TR" sz="1800" b="1" dirty="0"/>
              <a:t>	DELETE FROM </a:t>
            </a:r>
            <a:r>
              <a:rPr lang="tr-TR" sz="1800" dirty="0"/>
              <a:t>ab2019.tb_ogrenci_temp o</a:t>
            </a:r>
          </a:p>
          <a:p>
            <a:pPr marL="0" indent="0">
              <a:buNone/>
            </a:pPr>
            <a:r>
              <a:rPr lang="tr-TR" sz="1800" b="1" dirty="0"/>
              <a:t>	WHERE</a:t>
            </a:r>
            <a:r>
              <a:rPr lang="tr-TR" sz="1800" dirty="0"/>
              <a:t> o.id in (</a:t>
            </a:r>
            <a:r>
              <a:rPr lang="tr-TR" sz="1800" b="1" dirty="0"/>
              <a:t>SELECT</a:t>
            </a:r>
            <a:r>
              <a:rPr lang="tr-TR" sz="1800" dirty="0"/>
              <a:t> oi.id </a:t>
            </a:r>
          </a:p>
          <a:p>
            <a:pPr marL="0" indent="0">
              <a:buNone/>
            </a:pPr>
            <a:r>
              <a:rPr lang="tr-TR" b="1" dirty="0"/>
              <a:t>				 </a:t>
            </a:r>
            <a:r>
              <a:rPr lang="tr-TR" sz="1800" b="1" dirty="0"/>
              <a:t>FROM </a:t>
            </a:r>
            <a:r>
              <a:rPr lang="tr-TR" sz="1800" dirty="0"/>
              <a:t>ab2019.tb_ogrenci_il </a:t>
            </a:r>
            <a:r>
              <a:rPr lang="tr-TR" sz="1800" dirty="0" err="1"/>
              <a:t>oi</a:t>
            </a:r>
            <a:r>
              <a:rPr lang="tr-TR" sz="1800" dirty="0"/>
              <a:t> </a:t>
            </a:r>
          </a:p>
          <a:p>
            <a:pPr marL="0" indent="0">
              <a:buNone/>
            </a:pPr>
            <a:r>
              <a:rPr lang="tr-TR" sz="1800" b="1" dirty="0"/>
              <a:t>				 WHERE</a:t>
            </a:r>
            <a:r>
              <a:rPr lang="tr-TR" sz="1800" dirty="0"/>
              <a:t> oi.il = 'Ankara');</a:t>
            </a:r>
          </a:p>
          <a:p>
            <a:endParaRPr lang="tr-TR" dirty="0"/>
          </a:p>
        </p:txBody>
      </p:sp>
    </p:spTree>
    <p:extLst>
      <p:ext uri="{BB962C8B-B14F-4D97-AF65-F5344CB8AC3E}">
        <p14:creationId xmlns:p14="http://schemas.microsoft.com/office/powerpoint/2010/main" val="370055288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ABE41391-146A-458B-B71F-71F9DC2CEFEF}"/>
              </a:ext>
            </a:extLst>
          </p:cNvPr>
          <p:cNvSpPr>
            <a:spLocks noGrp="1"/>
          </p:cNvSpPr>
          <p:nvPr>
            <p:ph type="title"/>
          </p:nvPr>
        </p:nvSpPr>
        <p:spPr/>
        <p:txBody>
          <a:bodyPr/>
          <a:lstStyle/>
          <a:p>
            <a:r>
              <a:rPr lang="tr-TR" dirty="0"/>
              <a:t>Delete	</a:t>
            </a:r>
          </a:p>
        </p:txBody>
      </p:sp>
      <p:sp>
        <p:nvSpPr>
          <p:cNvPr id="3" name="İçerik Yer Tutucusu 2">
            <a:extLst>
              <a:ext uri="{FF2B5EF4-FFF2-40B4-BE49-F238E27FC236}">
                <a16:creationId xmlns:a16="http://schemas.microsoft.com/office/drawing/2014/main" id="{77208994-1C09-44D3-B8F6-E033786DD56B}"/>
              </a:ext>
            </a:extLst>
          </p:cNvPr>
          <p:cNvSpPr>
            <a:spLocks noGrp="1"/>
          </p:cNvSpPr>
          <p:nvPr>
            <p:ph idx="1"/>
          </p:nvPr>
        </p:nvSpPr>
        <p:spPr/>
        <p:txBody>
          <a:bodyPr/>
          <a:lstStyle/>
          <a:p>
            <a:r>
              <a:rPr lang="tr-TR" dirty="0"/>
              <a:t>Bir tablodaki bir alanı silmeden önce o alanın başka bir tabloda FOREIGN KEY (ikincil anahtar) olarak kullanılmaması gerekmektedir.</a:t>
            </a:r>
          </a:p>
          <a:p>
            <a:r>
              <a:rPr lang="tr-TR" dirty="0"/>
              <a:t>Bu şekilde bir kullanım mevcutsa hata alınır ve silme işlemi gerçekleşmez.</a:t>
            </a:r>
          </a:p>
          <a:p>
            <a:r>
              <a:rPr lang="tr-TR" dirty="0"/>
              <a:t>Bu durumda önce diğer tablodaki alan silinmeli ardından bu tabloya gelip silinmek istenen alan tablodan kaldırılmalıdır.</a:t>
            </a:r>
          </a:p>
        </p:txBody>
      </p:sp>
    </p:spTree>
    <p:extLst>
      <p:ext uri="{BB962C8B-B14F-4D97-AF65-F5344CB8AC3E}">
        <p14:creationId xmlns:p14="http://schemas.microsoft.com/office/powerpoint/2010/main" val="191895480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7A166D5-1348-42C5-8B05-9DE949A92D06}"/>
              </a:ext>
            </a:extLst>
          </p:cNvPr>
          <p:cNvSpPr>
            <a:spLocks noGrp="1"/>
          </p:cNvSpPr>
          <p:nvPr>
            <p:ph type="title"/>
          </p:nvPr>
        </p:nvSpPr>
        <p:spPr/>
        <p:txBody>
          <a:bodyPr/>
          <a:lstStyle/>
          <a:p>
            <a:r>
              <a:rPr lang="tr-TR" dirty="0"/>
              <a:t>SELECT KOMUTLARI</a:t>
            </a:r>
          </a:p>
        </p:txBody>
      </p:sp>
      <p:sp>
        <p:nvSpPr>
          <p:cNvPr id="3" name="İçerik Yer Tutucusu 2">
            <a:extLst>
              <a:ext uri="{FF2B5EF4-FFF2-40B4-BE49-F238E27FC236}">
                <a16:creationId xmlns:a16="http://schemas.microsoft.com/office/drawing/2014/main" id="{1ACBD214-0FF9-4757-9F51-4BC79987ED98}"/>
              </a:ext>
            </a:extLst>
          </p:cNvPr>
          <p:cNvSpPr>
            <a:spLocks noGrp="1"/>
          </p:cNvSpPr>
          <p:nvPr>
            <p:ph idx="1"/>
          </p:nvPr>
        </p:nvSpPr>
        <p:spPr/>
        <p:txBody>
          <a:bodyPr/>
          <a:lstStyle/>
          <a:p>
            <a:r>
              <a:rPr lang="tr-TR" b="1" dirty="0"/>
              <a:t>DISTINCT</a:t>
            </a:r>
            <a:r>
              <a:rPr lang="tr-TR" dirty="0"/>
              <a:t>: Farklı değerleri döndürmek için kullanılır. Yani bir sütunda birden çok aynı değerden varsa sadece tekini getirir.</a:t>
            </a:r>
          </a:p>
          <a:p>
            <a:pPr marL="0" indent="0">
              <a:buNone/>
            </a:pPr>
            <a:r>
              <a:rPr lang="tr-TR" dirty="0"/>
              <a:t>	</a:t>
            </a:r>
            <a:r>
              <a:rPr lang="en-US" dirty="0"/>
              <a:t>SELECT DISTINCT "CATEGORY"</a:t>
            </a:r>
          </a:p>
          <a:p>
            <a:pPr marL="0" indent="0">
              <a:buNone/>
            </a:pPr>
            <a:r>
              <a:rPr lang="tr-TR" dirty="0"/>
              <a:t>	FROM</a:t>
            </a:r>
            <a:r>
              <a:rPr lang="en-US" dirty="0"/>
              <a:t> </a:t>
            </a:r>
            <a:r>
              <a:rPr lang="en-US" dirty="0" err="1"/>
              <a:t>ecommerce_schema.tb_products</a:t>
            </a:r>
            <a:r>
              <a:rPr lang="en-US" dirty="0"/>
              <a:t>;</a:t>
            </a:r>
            <a:r>
              <a:rPr lang="tr-TR" dirty="0"/>
              <a:t> </a:t>
            </a:r>
          </a:p>
          <a:p>
            <a:r>
              <a:rPr lang="tr-TR" b="1" dirty="0"/>
              <a:t>ALIASES</a:t>
            </a:r>
            <a:r>
              <a:rPr lang="tr-TR" dirty="0"/>
              <a:t>: Kolona takma isim vermek için kullanılır.</a:t>
            </a:r>
          </a:p>
          <a:p>
            <a:pPr marL="0" indent="0">
              <a:buNone/>
            </a:pPr>
            <a:r>
              <a:rPr lang="tr-TR" dirty="0"/>
              <a:t>   	</a:t>
            </a:r>
            <a:r>
              <a:rPr lang="en-US" dirty="0"/>
              <a:t>SELECT DISTINCT "CATEGORY</a:t>
            </a:r>
            <a:r>
              <a:rPr lang="tr-TR" dirty="0"/>
              <a:t>’’ AS SINGULARCATEGORY</a:t>
            </a:r>
            <a:endParaRPr lang="en-US" dirty="0"/>
          </a:p>
          <a:p>
            <a:pPr marL="0" indent="0">
              <a:buNone/>
            </a:pPr>
            <a:r>
              <a:rPr lang="tr-TR" dirty="0"/>
              <a:t>	FROM</a:t>
            </a:r>
            <a:r>
              <a:rPr lang="en-US" dirty="0"/>
              <a:t> </a:t>
            </a:r>
            <a:r>
              <a:rPr lang="en-US" dirty="0" err="1"/>
              <a:t>ecommerce_schema.tb_products</a:t>
            </a:r>
            <a:r>
              <a:rPr lang="en-US" dirty="0"/>
              <a:t>;</a:t>
            </a:r>
            <a:r>
              <a:rPr lang="tr-TR" dirty="0"/>
              <a:t> </a:t>
            </a:r>
          </a:p>
          <a:p>
            <a:pPr marL="324000" lvl="1" indent="0">
              <a:buNone/>
            </a:pPr>
            <a:endParaRPr lang="tr-TR" dirty="0"/>
          </a:p>
          <a:p>
            <a:pPr marL="0" indent="0">
              <a:buNone/>
            </a:pPr>
            <a:endParaRPr lang="tr-TR" dirty="0"/>
          </a:p>
        </p:txBody>
      </p:sp>
    </p:spTree>
    <p:extLst>
      <p:ext uri="{BB962C8B-B14F-4D97-AF65-F5344CB8AC3E}">
        <p14:creationId xmlns:p14="http://schemas.microsoft.com/office/powerpoint/2010/main" val="340100454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E8C8179-7586-43AF-9ADC-F632F5089AD7}"/>
              </a:ext>
            </a:extLst>
          </p:cNvPr>
          <p:cNvSpPr>
            <a:spLocks noGrp="1"/>
          </p:cNvSpPr>
          <p:nvPr>
            <p:ph type="title"/>
          </p:nvPr>
        </p:nvSpPr>
        <p:spPr/>
        <p:txBody>
          <a:bodyPr/>
          <a:lstStyle/>
          <a:p>
            <a:r>
              <a:rPr lang="tr-TR" dirty="0"/>
              <a:t>SELECT KOMUTLARI</a:t>
            </a:r>
          </a:p>
        </p:txBody>
      </p:sp>
      <p:sp>
        <p:nvSpPr>
          <p:cNvPr id="3" name="İçerik Yer Tutucusu 2">
            <a:extLst>
              <a:ext uri="{FF2B5EF4-FFF2-40B4-BE49-F238E27FC236}">
                <a16:creationId xmlns:a16="http://schemas.microsoft.com/office/drawing/2014/main" id="{2B4C1ABA-CD13-4576-B0FB-3D8BE0A9C996}"/>
              </a:ext>
            </a:extLst>
          </p:cNvPr>
          <p:cNvSpPr>
            <a:spLocks noGrp="1"/>
          </p:cNvSpPr>
          <p:nvPr>
            <p:ph idx="1"/>
          </p:nvPr>
        </p:nvSpPr>
        <p:spPr>
          <a:xfrm>
            <a:off x="581192" y="2180496"/>
            <a:ext cx="11029615" cy="4606198"/>
          </a:xfrm>
        </p:spPr>
        <p:txBody>
          <a:bodyPr/>
          <a:lstStyle/>
          <a:p>
            <a:r>
              <a:rPr lang="tr-TR" b="1" dirty="0"/>
              <a:t>COUNT</a:t>
            </a:r>
            <a:r>
              <a:rPr lang="tr-TR" dirty="0"/>
              <a:t>: Sütundaki veri sayısını söyler. Genellikle </a:t>
            </a:r>
            <a:r>
              <a:rPr lang="tr-TR" dirty="0" err="1"/>
              <a:t>GroupBy</a:t>
            </a:r>
            <a:r>
              <a:rPr lang="tr-TR" dirty="0"/>
              <a:t> kavramında çok kullanılır bir sonraki derste daha çok örnek yapacağız.</a:t>
            </a:r>
          </a:p>
          <a:p>
            <a:pPr marL="0" indent="0">
              <a:buNone/>
            </a:pPr>
            <a:r>
              <a:rPr lang="tr-TR" dirty="0"/>
              <a:t>	</a:t>
            </a:r>
            <a:r>
              <a:rPr lang="en-US" dirty="0"/>
              <a:t>SELECT COUNT("CATEGORY")</a:t>
            </a:r>
          </a:p>
          <a:p>
            <a:pPr marL="0" indent="0">
              <a:buNone/>
            </a:pPr>
            <a:r>
              <a:rPr lang="tr-TR" dirty="0"/>
              <a:t>	FROM</a:t>
            </a:r>
            <a:r>
              <a:rPr lang="en-US" dirty="0"/>
              <a:t> </a:t>
            </a:r>
            <a:r>
              <a:rPr lang="en-US" dirty="0" err="1"/>
              <a:t>ecommerce_schema.tb_products</a:t>
            </a:r>
            <a:r>
              <a:rPr lang="en-US" dirty="0"/>
              <a:t>;</a:t>
            </a:r>
            <a:endParaRPr lang="tr-TR" dirty="0"/>
          </a:p>
          <a:p>
            <a:r>
              <a:rPr lang="tr-TR" b="1" dirty="0"/>
              <a:t>AVG</a:t>
            </a:r>
            <a:r>
              <a:rPr lang="tr-TR" dirty="0"/>
              <a:t>: Sütundaki verilerin ortalama değerlerini hesaplar.</a:t>
            </a:r>
          </a:p>
          <a:p>
            <a:pPr marL="0" indent="0">
              <a:buNone/>
            </a:pPr>
            <a:r>
              <a:rPr lang="tr-TR" dirty="0"/>
              <a:t>	</a:t>
            </a:r>
            <a:r>
              <a:rPr lang="en-US" dirty="0"/>
              <a:t>SELECT AVG("UNITPRICE")</a:t>
            </a:r>
          </a:p>
          <a:p>
            <a:pPr marL="0" indent="0">
              <a:buNone/>
            </a:pPr>
            <a:r>
              <a:rPr lang="tr-TR" dirty="0"/>
              <a:t>	FROM</a:t>
            </a:r>
            <a:r>
              <a:rPr lang="en-US" dirty="0"/>
              <a:t> </a:t>
            </a:r>
            <a:r>
              <a:rPr lang="en-US" dirty="0" err="1"/>
              <a:t>ecommerce_schema.tb_products</a:t>
            </a:r>
            <a:r>
              <a:rPr lang="en-US" dirty="0"/>
              <a:t>;</a:t>
            </a:r>
            <a:endParaRPr lang="tr-TR" dirty="0"/>
          </a:p>
          <a:p>
            <a:r>
              <a:rPr lang="tr-TR" b="1" dirty="0"/>
              <a:t>SUM</a:t>
            </a:r>
            <a:r>
              <a:rPr lang="tr-TR" dirty="0"/>
              <a:t>: Sütundaki verilerin toplam değerini hesaplar.</a:t>
            </a:r>
          </a:p>
          <a:p>
            <a:pPr marL="0" indent="0">
              <a:buNone/>
            </a:pPr>
            <a:r>
              <a:rPr lang="tr-TR" dirty="0"/>
              <a:t>	</a:t>
            </a:r>
            <a:r>
              <a:rPr lang="en-US" dirty="0"/>
              <a:t>SELECT SUM("UNITPRICE")</a:t>
            </a:r>
          </a:p>
          <a:p>
            <a:pPr marL="0" indent="0">
              <a:buNone/>
            </a:pPr>
            <a:r>
              <a:rPr lang="tr-TR" dirty="0"/>
              <a:t>	</a:t>
            </a:r>
            <a:r>
              <a:rPr lang="en-US" dirty="0"/>
              <a:t>FROM </a:t>
            </a:r>
            <a:r>
              <a:rPr lang="en-US" dirty="0" err="1"/>
              <a:t>ecommerce_schema.tb_products</a:t>
            </a:r>
            <a:r>
              <a:rPr lang="en-US" dirty="0"/>
              <a:t>;</a:t>
            </a:r>
            <a:endParaRPr lang="tr-TR" dirty="0"/>
          </a:p>
          <a:p>
            <a:pPr marL="0" indent="0">
              <a:buNone/>
            </a:pPr>
            <a:endParaRPr lang="tr-TR" dirty="0"/>
          </a:p>
        </p:txBody>
      </p:sp>
    </p:spTree>
    <p:extLst>
      <p:ext uri="{BB962C8B-B14F-4D97-AF65-F5344CB8AC3E}">
        <p14:creationId xmlns:p14="http://schemas.microsoft.com/office/powerpoint/2010/main" val="282149376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C4193AA-DFC9-42CF-B35A-2A36FB927080}"/>
              </a:ext>
            </a:extLst>
          </p:cNvPr>
          <p:cNvSpPr>
            <a:spLocks noGrp="1"/>
          </p:cNvSpPr>
          <p:nvPr>
            <p:ph type="title"/>
          </p:nvPr>
        </p:nvSpPr>
        <p:spPr/>
        <p:txBody>
          <a:bodyPr/>
          <a:lstStyle/>
          <a:p>
            <a:r>
              <a:rPr lang="tr-TR" dirty="0"/>
              <a:t>SELECT KOMUTLARI</a:t>
            </a:r>
          </a:p>
        </p:txBody>
      </p:sp>
      <p:sp>
        <p:nvSpPr>
          <p:cNvPr id="3" name="İçerik Yer Tutucusu 2">
            <a:extLst>
              <a:ext uri="{FF2B5EF4-FFF2-40B4-BE49-F238E27FC236}">
                <a16:creationId xmlns:a16="http://schemas.microsoft.com/office/drawing/2014/main" id="{556762E2-AEFD-4C85-BF7F-D5F382137531}"/>
              </a:ext>
            </a:extLst>
          </p:cNvPr>
          <p:cNvSpPr>
            <a:spLocks noGrp="1"/>
          </p:cNvSpPr>
          <p:nvPr>
            <p:ph idx="1"/>
          </p:nvPr>
        </p:nvSpPr>
        <p:spPr/>
        <p:txBody>
          <a:bodyPr>
            <a:normAutofit lnSpcReduction="10000"/>
          </a:bodyPr>
          <a:lstStyle/>
          <a:p>
            <a:r>
              <a:rPr lang="tr-TR" dirty="0"/>
              <a:t>SELECT komutunda matematiksel işlemler yapılabilir.</a:t>
            </a:r>
          </a:p>
          <a:p>
            <a:pPr marL="0" indent="0">
              <a:buNone/>
            </a:pPr>
            <a:r>
              <a:rPr lang="tr-TR" dirty="0"/>
              <a:t>	</a:t>
            </a:r>
            <a:r>
              <a:rPr lang="en-US" dirty="0"/>
              <a:t>SELECT "PRODUCTNAME","UNITPRICE"/2</a:t>
            </a:r>
            <a:r>
              <a:rPr lang="tr-TR" dirty="0"/>
              <a:t> AS NEWUNITPRICE</a:t>
            </a:r>
            <a:endParaRPr lang="en-US" dirty="0"/>
          </a:p>
          <a:p>
            <a:pPr marL="0" indent="0">
              <a:buNone/>
            </a:pPr>
            <a:r>
              <a:rPr lang="tr-TR" dirty="0"/>
              <a:t>	</a:t>
            </a:r>
            <a:r>
              <a:rPr lang="en-US" dirty="0"/>
              <a:t>FROM </a:t>
            </a:r>
            <a:r>
              <a:rPr lang="en-US" dirty="0" err="1"/>
              <a:t>ecommerce_schema.tb_products</a:t>
            </a:r>
            <a:r>
              <a:rPr lang="en-US" dirty="0"/>
              <a:t>;</a:t>
            </a:r>
            <a:endParaRPr lang="tr-TR" dirty="0"/>
          </a:p>
          <a:p>
            <a:r>
              <a:rPr lang="tr-TR" b="1" dirty="0"/>
              <a:t>UPPER</a:t>
            </a:r>
            <a:r>
              <a:rPr lang="tr-TR" dirty="0"/>
              <a:t>: Seçili sütundaki bütün değerleri büyük harfle yazar.</a:t>
            </a:r>
          </a:p>
          <a:p>
            <a:pPr marL="0" indent="0">
              <a:buNone/>
            </a:pPr>
            <a:r>
              <a:rPr lang="tr-TR" dirty="0"/>
              <a:t>	</a:t>
            </a:r>
            <a:r>
              <a:rPr lang="en-US" dirty="0"/>
              <a:t>SELECT UPPER("PRODUCTNAME") AS UPPERPRODUCTNAME</a:t>
            </a:r>
          </a:p>
          <a:p>
            <a:pPr marL="0" indent="0">
              <a:buNone/>
            </a:pPr>
            <a:r>
              <a:rPr lang="tr-TR" dirty="0"/>
              <a:t>	</a:t>
            </a:r>
            <a:r>
              <a:rPr lang="en-US" dirty="0"/>
              <a:t>FROM </a:t>
            </a:r>
            <a:r>
              <a:rPr lang="en-US" dirty="0" err="1"/>
              <a:t>ecommerce_schema.tb_products</a:t>
            </a:r>
            <a:r>
              <a:rPr lang="en-US" dirty="0"/>
              <a:t>;</a:t>
            </a:r>
            <a:endParaRPr lang="tr-TR" dirty="0"/>
          </a:p>
          <a:p>
            <a:r>
              <a:rPr lang="tr-TR" b="1" dirty="0"/>
              <a:t>LOWER</a:t>
            </a:r>
            <a:r>
              <a:rPr lang="tr-TR" dirty="0"/>
              <a:t>: Seçili sütundaki bütün değerleri küçük harfle yazar.</a:t>
            </a:r>
          </a:p>
          <a:p>
            <a:pPr marL="0" indent="0">
              <a:buNone/>
            </a:pPr>
            <a:r>
              <a:rPr lang="tr-TR" dirty="0"/>
              <a:t>	</a:t>
            </a:r>
            <a:r>
              <a:rPr lang="en-US" dirty="0"/>
              <a:t>SELECT </a:t>
            </a:r>
            <a:r>
              <a:rPr lang="tr-TR" dirty="0"/>
              <a:t>LOWER</a:t>
            </a:r>
            <a:r>
              <a:rPr lang="en-US" dirty="0"/>
              <a:t>("PRODUCTNAME") AS UPPERPRODUCTNAME</a:t>
            </a:r>
          </a:p>
          <a:p>
            <a:pPr marL="0" indent="0">
              <a:buNone/>
            </a:pPr>
            <a:r>
              <a:rPr lang="tr-TR" dirty="0"/>
              <a:t>	</a:t>
            </a:r>
            <a:r>
              <a:rPr lang="en-US" dirty="0"/>
              <a:t>FROM </a:t>
            </a:r>
            <a:r>
              <a:rPr lang="en-US" dirty="0" err="1"/>
              <a:t>ecommerce_schema.tb_products</a:t>
            </a:r>
            <a:r>
              <a:rPr lang="en-US" dirty="0"/>
              <a:t>;</a:t>
            </a:r>
            <a:endParaRPr lang="tr-TR" dirty="0"/>
          </a:p>
          <a:p>
            <a:pPr marL="0" indent="0">
              <a:buNone/>
            </a:pPr>
            <a:endParaRPr lang="tr-TR" dirty="0"/>
          </a:p>
        </p:txBody>
      </p:sp>
    </p:spTree>
    <p:extLst>
      <p:ext uri="{BB962C8B-B14F-4D97-AF65-F5344CB8AC3E}">
        <p14:creationId xmlns:p14="http://schemas.microsoft.com/office/powerpoint/2010/main" val="338672192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3419659-CEC6-4D70-B7ED-734261DE662C}"/>
              </a:ext>
            </a:extLst>
          </p:cNvPr>
          <p:cNvSpPr>
            <a:spLocks noGrp="1"/>
          </p:cNvSpPr>
          <p:nvPr>
            <p:ph type="title"/>
          </p:nvPr>
        </p:nvSpPr>
        <p:spPr/>
        <p:txBody>
          <a:bodyPr/>
          <a:lstStyle/>
          <a:p>
            <a:r>
              <a:rPr lang="tr-TR" dirty="0"/>
              <a:t>SELECT KOMUTLARI</a:t>
            </a:r>
          </a:p>
        </p:txBody>
      </p:sp>
      <p:sp>
        <p:nvSpPr>
          <p:cNvPr id="3" name="İçerik Yer Tutucusu 2">
            <a:extLst>
              <a:ext uri="{FF2B5EF4-FFF2-40B4-BE49-F238E27FC236}">
                <a16:creationId xmlns:a16="http://schemas.microsoft.com/office/drawing/2014/main" id="{AF524F64-0D40-44F9-8CE9-6F3FB40A06C8}"/>
              </a:ext>
            </a:extLst>
          </p:cNvPr>
          <p:cNvSpPr>
            <a:spLocks noGrp="1"/>
          </p:cNvSpPr>
          <p:nvPr>
            <p:ph idx="1"/>
          </p:nvPr>
        </p:nvSpPr>
        <p:spPr/>
        <p:txBody>
          <a:bodyPr/>
          <a:lstStyle/>
          <a:p>
            <a:r>
              <a:rPr lang="tr-TR" b="1" dirty="0"/>
              <a:t>SUBSTRING</a:t>
            </a:r>
            <a:r>
              <a:rPr lang="tr-TR" dirty="0"/>
              <a:t>: Seçili sütundaki verilerin hangi değerler arasında gelmesini istediğinizi belirtiyorsunuz. </a:t>
            </a:r>
          </a:p>
          <a:p>
            <a:pPr marL="0" indent="0">
              <a:buNone/>
            </a:pPr>
            <a:r>
              <a:rPr lang="tr-TR" dirty="0"/>
              <a:t>	</a:t>
            </a:r>
            <a:r>
              <a:rPr lang="en-US" dirty="0"/>
              <a:t>SELECT SUBSTRING("PRODUCTNAME",1,5)</a:t>
            </a:r>
          </a:p>
          <a:p>
            <a:pPr marL="0" indent="0">
              <a:buNone/>
            </a:pPr>
            <a:r>
              <a:rPr lang="tr-TR" dirty="0"/>
              <a:t>	</a:t>
            </a:r>
            <a:r>
              <a:rPr lang="en-US" dirty="0"/>
              <a:t>FROM </a:t>
            </a:r>
            <a:r>
              <a:rPr lang="en-US" dirty="0" err="1"/>
              <a:t>ecommerce_schema.tb_products</a:t>
            </a:r>
            <a:r>
              <a:rPr lang="en-US" dirty="0"/>
              <a:t>;</a:t>
            </a:r>
            <a:endParaRPr lang="tr-TR" dirty="0"/>
          </a:p>
          <a:p>
            <a:pPr marL="0" indent="0">
              <a:buNone/>
            </a:pPr>
            <a:r>
              <a:rPr lang="tr-TR" dirty="0"/>
              <a:t>	Bu örnekte 1. </a:t>
            </a:r>
            <a:r>
              <a:rPr lang="tr-TR" dirty="0" err="1"/>
              <a:t>indexten</a:t>
            </a:r>
            <a:r>
              <a:rPr lang="tr-TR" dirty="0"/>
              <a:t> başla 5 </a:t>
            </a:r>
            <a:r>
              <a:rPr lang="tr-TR" dirty="0" err="1"/>
              <a:t>index</a:t>
            </a:r>
            <a:r>
              <a:rPr lang="tr-TR" dirty="0"/>
              <a:t> git diyoruz.</a:t>
            </a:r>
          </a:p>
          <a:p>
            <a:r>
              <a:rPr lang="tr-TR" b="1" dirty="0"/>
              <a:t>LEFT</a:t>
            </a:r>
            <a:r>
              <a:rPr lang="tr-TR" dirty="0"/>
              <a:t>: Komutu seçili sütundaki verilerin soldan kaç karakter yazılmasını istediğini söylüyoruz.</a:t>
            </a:r>
          </a:p>
          <a:p>
            <a:pPr marL="0" indent="0">
              <a:buNone/>
            </a:pPr>
            <a:r>
              <a:rPr lang="tr-TR" dirty="0"/>
              <a:t>	</a:t>
            </a:r>
            <a:r>
              <a:rPr lang="en-US" dirty="0"/>
              <a:t>SELECT LEFT("PRODUCTNAME",5)</a:t>
            </a:r>
          </a:p>
          <a:p>
            <a:pPr marL="0" indent="0">
              <a:buNone/>
            </a:pPr>
            <a:r>
              <a:rPr lang="tr-TR" dirty="0"/>
              <a:t>	</a:t>
            </a:r>
            <a:r>
              <a:rPr lang="en-US" dirty="0"/>
              <a:t>FROM </a:t>
            </a:r>
            <a:r>
              <a:rPr lang="en-US" dirty="0" err="1"/>
              <a:t>ecommerce_schema.tb_products</a:t>
            </a:r>
            <a:r>
              <a:rPr lang="en-US" dirty="0"/>
              <a:t>;</a:t>
            </a:r>
            <a:endParaRPr lang="tr-TR" dirty="0"/>
          </a:p>
          <a:p>
            <a:r>
              <a:rPr lang="tr-TR" b="1" dirty="0"/>
              <a:t>RIGHT</a:t>
            </a:r>
            <a:r>
              <a:rPr lang="tr-TR" dirty="0"/>
              <a:t>: Komutu seçili sütundaki verilerin sağdan kaç karakter yazılmasını istediğini söylüyoruz.</a:t>
            </a:r>
          </a:p>
          <a:p>
            <a:pPr marL="0" indent="0">
              <a:buNone/>
            </a:pPr>
            <a:r>
              <a:rPr lang="tr-TR" dirty="0"/>
              <a:t>	</a:t>
            </a:r>
          </a:p>
        </p:txBody>
      </p:sp>
    </p:spTree>
    <p:extLst>
      <p:ext uri="{BB962C8B-B14F-4D97-AF65-F5344CB8AC3E}">
        <p14:creationId xmlns:p14="http://schemas.microsoft.com/office/powerpoint/2010/main" val="14348936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BB7A8212-EFD5-4CF8-A2AB-7794CCF89752}"/>
              </a:ext>
            </a:extLst>
          </p:cNvPr>
          <p:cNvSpPr>
            <a:spLocks noGrp="1"/>
          </p:cNvSpPr>
          <p:nvPr>
            <p:ph type="title"/>
          </p:nvPr>
        </p:nvSpPr>
        <p:spPr/>
        <p:txBody>
          <a:bodyPr/>
          <a:lstStyle/>
          <a:p>
            <a:r>
              <a:rPr lang="tr-TR" dirty="0"/>
              <a:t>Select komutları</a:t>
            </a:r>
          </a:p>
        </p:txBody>
      </p:sp>
      <p:sp>
        <p:nvSpPr>
          <p:cNvPr id="3" name="İçerik Yer Tutucusu 2">
            <a:extLst>
              <a:ext uri="{FF2B5EF4-FFF2-40B4-BE49-F238E27FC236}">
                <a16:creationId xmlns:a16="http://schemas.microsoft.com/office/drawing/2014/main" id="{D281436A-3C2F-45CC-B058-D53D43C04080}"/>
              </a:ext>
            </a:extLst>
          </p:cNvPr>
          <p:cNvSpPr>
            <a:spLocks noGrp="1"/>
          </p:cNvSpPr>
          <p:nvPr>
            <p:ph idx="1"/>
          </p:nvPr>
        </p:nvSpPr>
        <p:spPr/>
        <p:txBody>
          <a:bodyPr>
            <a:normAutofit lnSpcReduction="10000"/>
          </a:bodyPr>
          <a:lstStyle/>
          <a:p>
            <a:r>
              <a:rPr lang="tr-TR" b="1" dirty="0"/>
              <a:t>LENGTH</a:t>
            </a:r>
            <a:r>
              <a:rPr lang="tr-TR" dirty="0"/>
              <a:t>: Belirtilen sütundaki verilerin harf sayısını </a:t>
            </a:r>
            <a:r>
              <a:rPr lang="tr-TR" dirty="0" err="1"/>
              <a:t>belirdir</a:t>
            </a:r>
            <a:r>
              <a:rPr lang="tr-TR" dirty="0"/>
              <a:t>.</a:t>
            </a:r>
          </a:p>
          <a:p>
            <a:pPr marL="0" indent="0">
              <a:buNone/>
            </a:pPr>
            <a:r>
              <a:rPr lang="tr-TR" dirty="0"/>
              <a:t>	</a:t>
            </a:r>
            <a:r>
              <a:rPr lang="en-US" dirty="0"/>
              <a:t>SELECT "PRODUCTNAME" , LENGTH("PRODUCTNAME") AS NUMBEROFLETTERS</a:t>
            </a:r>
          </a:p>
          <a:p>
            <a:pPr marL="0" indent="0">
              <a:buNone/>
            </a:pPr>
            <a:r>
              <a:rPr lang="tr-TR" dirty="0"/>
              <a:t>	</a:t>
            </a:r>
            <a:r>
              <a:rPr lang="en-US" dirty="0"/>
              <a:t>FROM </a:t>
            </a:r>
            <a:r>
              <a:rPr lang="en-US" dirty="0" err="1"/>
              <a:t>ecommerce_schema.tb_products</a:t>
            </a:r>
            <a:r>
              <a:rPr lang="en-US" dirty="0"/>
              <a:t>;</a:t>
            </a:r>
            <a:endParaRPr lang="tr-TR" dirty="0"/>
          </a:p>
          <a:p>
            <a:r>
              <a:rPr lang="tr-TR" b="1" dirty="0"/>
              <a:t>REPLACE</a:t>
            </a:r>
            <a:r>
              <a:rPr lang="tr-TR" dirty="0"/>
              <a:t>: Belirtilen sütundaki istenilen kayıtları değiştirir.</a:t>
            </a:r>
          </a:p>
          <a:p>
            <a:pPr marL="0" indent="0">
              <a:buNone/>
            </a:pPr>
            <a:r>
              <a:rPr lang="tr-TR" dirty="0"/>
              <a:t>	</a:t>
            </a:r>
            <a:r>
              <a:rPr lang="en-US" dirty="0"/>
              <a:t>SELECT REPLACE("PRODUCTNAME",'</a:t>
            </a:r>
            <a:r>
              <a:rPr lang="en-US" dirty="0" err="1"/>
              <a:t>Mandalina</a:t>
            </a:r>
            <a:r>
              <a:rPr lang="en-US" dirty="0"/>
              <a:t>','Mandarin') AS PRODUCTNAME</a:t>
            </a:r>
          </a:p>
          <a:p>
            <a:pPr marL="0" indent="0">
              <a:buNone/>
            </a:pPr>
            <a:r>
              <a:rPr lang="tr-TR" dirty="0"/>
              <a:t>	</a:t>
            </a:r>
            <a:r>
              <a:rPr lang="en-US" dirty="0"/>
              <a:t>FROM </a:t>
            </a:r>
            <a:r>
              <a:rPr lang="en-US" dirty="0" err="1"/>
              <a:t>ecommerce_schema.tb_products</a:t>
            </a:r>
            <a:r>
              <a:rPr lang="en-US" dirty="0"/>
              <a:t>;</a:t>
            </a:r>
            <a:endParaRPr lang="tr-TR" dirty="0"/>
          </a:p>
          <a:p>
            <a:r>
              <a:rPr lang="tr-TR" b="1" dirty="0"/>
              <a:t>REVERSE</a:t>
            </a:r>
            <a:r>
              <a:rPr lang="tr-TR" dirty="0"/>
              <a:t>: Belirtilen sütundaki tüm kayıtları tersten yazar.</a:t>
            </a:r>
          </a:p>
          <a:p>
            <a:pPr marL="0" indent="0">
              <a:buNone/>
            </a:pPr>
            <a:r>
              <a:rPr lang="tr-TR" dirty="0"/>
              <a:t>	</a:t>
            </a:r>
            <a:r>
              <a:rPr lang="en-US" dirty="0"/>
              <a:t>SELECT REVERSE("PRODUCTNAME") AS REVERSENAME</a:t>
            </a:r>
          </a:p>
          <a:p>
            <a:pPr marL="0" indent="0">
              <a:buNone/>
            </a:pPr>
            <a:r>
              <a:rPr lang="tr-TR" dirty="0"/>
              <a:t>	</a:t>
            </a:r>
            <a:r>
              <a:rPr lang="en-US" dirty="0"/>
              <a:t>FROM </a:t>
            </a:r>
            <a:r>
              <a:rPr lang="en-US" dirty="0" err="1"/>
              <a:t>ecommerce_schema.tb_products</a:t>
            </a:r>
            <a:r>
              <a:rPr lang="en-US" dirty="0"/>
              <a:t>;</a:t>
            </a:r>
            <a:endParaRPr lang="tr-TR" dirty="0"/>
          </a:p>
          <a:p>
            <a:pPr marL="0" indent="0">
              <a:buNone/>
            </a:pPr>
            <a:endParaRPr lang="tr-TR" dirty="0"/>
          </a:p>
        </p:txBody>
      </p:sp>
    </p:spTree>
    <p:extLst>
      <p:ext uri="{BB962C8B-B14F-4D97-AF65-F5344CB8AC3E}">
        <p14:creationId xmlns:p14="http://schemas.microsoft.com/office/powerpoint/2010/main" val="36651257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559D233-9CBF-4DCF-841A-E2D425062E29}"/>
              </a:ext>
            </a:extLst>
          </p:cNvPr>
          <p:cNvSpPr>
            <a:spLocks noGrp="1"/>
          </p:cNvSpPr>
          <p:nvPr>
            <p:ph type="title"/>
          </p:nvPr>
        </p:nvSpPr>
        <p:spPr/>
        <p:txBody>
          <a:bodyPr/>
          <a:lstStyle/>
          <a:p>
            <a:r>
              <a:rPr lang="tr-TR" dirty="0"/>
              <a:t>Veritabanı nedir? Ne işe yarar?</a:t>
            </a:r>
          </a:p>
        </p:txBody>
      </p:sp>
      <p:sp>
        <p:nvSpPr>
          <p:cNvPr id="3" name="İçerik Yer Tutucusu 2">
            <a:extLst>
              <a:ext uri="{FF2B5EF4-FFF2-40B4-BE49-F238E27FC236}">
                <a16:creationId xmlns:a16="http://schemas.microsoft.com/office/drawing/2014/main" id="{43B6F25F-8CC4-48DC-AA01-442AC91207B1}"/>
              </a:ext>
            </a:extLst>
          </p:cNvPr>
          <p:cNvSpPr>
            <a:spLocks noGrp="1"/>
          </p:cNvSpPr>
          <p:nvPr>
            <p:ph idx="1"/>
          </p:nvPr>
        </p:nvSpPr>
        <p:spPr/>
        <p:txBody>
          <a:bodyPr/>
          <a:lstStyle/>
          <a:p>
            <a:r>
              <a:rPr lang="tr-TR" dirty="0"/>
              <a:t>Veritabanları birbirleriyle ilişkili bilgilerin depolandığı alanlardır.</a:t>
            </a:r>
          </a:p>
          <a:p>
            <a:r>
              <a:rPr lang="tr-TR" dirty="0"/>
              <a:t>Veritabanı, bilgileri uygun biçimlerde kaydetmeye, güncellemeye ve bilgiler üzerinde gelişmiş sorgulamalar yapmaya olanak sağlar.</a:t>
            </a:r>
          </a:p>
          <a:p>
            <a:r>
              <a:rPr lang="tr-TR" dirty="0"/>
              <a:t>Veritabanları, Veritabanı yönetim sistemleri (Database Management System - DBMS) aracılığıyla oluşturulur ve yönetilir.</a:t>
            </a:r>
          </a:p>
          <a:p>
            <a:r>
              <a:rPr lang="tr-TR" dirty="0"/>
              <a:t>Bu sistemlere; PostgreSQL, Oracle, Microsoft Access, MySQL, MongoDB, Microsoft SQL Server ve Sybase örnek olarak verilebilir.</a:t>
            </a:r>
          </a:p>
        </p:txBody>
      </p:sp>
    </p:spTree>
    <p:extLst>
      <p:ext uri="{BB962C8B-B14F-4D97-AF65-F5344CB8AC3E}">
        <p14:creationId xmlns:p14="http://schemas.microsoft.com/office/powerpoint/2010/main" val="182990384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5E1FA21-65F6-4BFF-B06D-702ED4991D9A}"/>
              </a:ext>
            </a:extLst>
          </p:cNvPr>
          <p:cNvSpPr>
            <a:spLocks noGrp="1"/>
          </p:cNvSpPr>
          <p:nvPr>
            <p:ph type="title"/>
          </p:nvPr>
        </p:nvSpPr>
        <p:spPr/>
        <p:txBody>
          <a:bodyPr/>
          <a:lstStyle/>
          <a:p>
            <a:r>
              <a:rPr lang="tr-TR" dirty="0"/>
              <a:t>SELECT KOMUTLARI</a:t>
            </a:r>
          </a:p>
        </p:txBody>
      </p:sp>
      <p:sp>
        <p:nvSpPr>
          <p:cNvPr id="3" name="İçerik Yer Tutucusu 2">
            <a:extLst>
              <a:ext uri="{FF2B5EF4-FFF2-40B4-BE49-F238E27FC236}">
                <a16:creationId xmlns:a16="http://schemas.microsoft.com/office/drawing/2014/main" id="{941C1CD6-F71A-434A-ACA2-BF216DF29E63}"/>
              </a:ext>
            </a:extLst>
          </p:cNvPr>
          <p:cNvSpPr>
            <a:spLocks noGrp="1"/>
          </p:cNvSpPr>
          <p:nvPr>
            <p:ph idx="1"/>
          </p:nvPr>
        </p:nvSpPr>
        <p:spPr/>
        <p:txBody>
          <a:bodyPr/>
          <a:lstStyle/>
          <a:p>
            <a:r>
              <a:rPr lang="tr-TR" b="1" dirty="0"/>
              <a:t>ABS</a:t>
            </a:r>
            <a:r>
              <a:rPr lang="tr-TR" dirty="0"/>
              <a:t>: Belirtilen sütundaki bütün değerleri pozitif yapar.</a:t>
            </a:r>
          </a:p>
          <a:p>
            <a:r>
              <a:rPr lang="tr-TR" b="1" dirty="0"/>
              <a:t>ROUND</a:t>
            </a:r>
            <a:r>
              <a:rPr lang="tr-TR" dirty="0"/>
              <a:t>: Ondalık değerleri yuvarlayarak tam değere çevirir.</a:t>
            </a:r>
          </a:p>
          <a:p>
            <a:r>
              <a:rPr lang="tr-TR" b="1" dirty="0"/>
              <a:t>POWER</a:t>
            </a:r>
            <a:r>
              <a:rPr lang="tr-TR" dirty="0"/>
              <a:t>: Üs alma işlemi</a:t>
            </a:r>
          </a:p>
          <a:p>
            <a:r>
              <a:rPr lang="tr-TR" b="1" dirty="0"/>
              <a:t>SQRT</a:t>
            </a:r>
            <a:r>
              <a:rPr lang="tr-TR" dirty="0"/>
              <a:t>: Karekök işlemi yapar.</a:t>
            </a:r>
          </a:p>
          <a:p>
            <a:r>
              <a:rPr lang="tr-TR" b="1" dirty="0"/>
              <a:t>MAX</a:t>
            </a:r>
            <a:r>
              <a:rPr lang="tr-TR" dirty="0"/>
              <a:t>: Belirtilen sütundaki en büyük değeri getirir.</a:t>
            </a:r>
          </a:p>
          <a:p>
            <a:pPr marL="0" indent="0">
              <a:buNone/>
            </a:pPr>
            <a:r>
              <a:rPr lang="tr-TR" dirty="0"/>
              <a:t>	</a:t>
            </a:r>
            <a:r>
              <a:rPr lang="en-US" dirty="0"/>
              <a:t>SELECT MAX("UNITPRICE") AS MAXPRICE</a:t>
            </a:r>
          </a:p>
          <a:p>
            <a:pPr marL="0" indent="0">
              <a:buNone/>
            </a:pPr>
            <a:r>
              <a:rPr lang="tr-TR" dirty="0"/>
              <a:t>	</a:t>
            </a:r>
            <a:r>
              <a:rPr lang="en-US" dirty="0"/>
              <a:t>FROM </a:t>
            </a:r>
            <a:r>
              <a:rPr lang="en-US" dirty="0" err="1"/>
              <a:t>ecommerce_schema.tb_products</a:t>
            </a:r>
            <a:r>
              <a:rPr lang="en-US" dirty="0"/>
              <a:t>;</a:t>
            </a:r>
            <a:endParaRPr lang="tr-TR" dirty="0"/>
          </a:p>
          <a:p>
            <a:r>
              <a:rPr lang="tr-TR" b="1" dirty="0"/>
              <a:t>MIN</a:t>
            </a:r>
            <a:r>
              <a:rPr lang="tr-TR" dirty="0"/>
              <a:t>: Belirtilen sütundaki en küçük değeri getirir.</a:t>
            </a:r>
          </a:p>
        </p:txBody>
      </p:sp>
    </p:spTree>
    <p:extLst>
      <p:ext uri="{BB962C8B-B14F-4D97-AF65-F5344CB8AC3E}">
        <p14:creationId xmlns:p14="http://schemas.microsoft.com/office/powerpoint/2010/main" val="345426145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F18B0AF-0AE9-4F9F-97B7-F2892FE04A14}"/>
              </a:ext>
            </a:extLst>
          </p:cNvPr>
          <p:cNvSpPr>
            <a:spLocks noGrp="1"/>
          </p:cNvSpPr>
          <p:nvPr>
            <p:ph type="title"/>
          </p:nvPr>
        </p:nvSpPr>
        <p:spPr/>
        <p:txBody>
          <a:bodyPr/>
          <a:lstStyle/>
          <a:p>
            <a:r>
              <a:rPr lang="tr-TR" dirty="0"/>
              <a:t>Where komutları</a:t>
            </a:r>
          </a:p>
        </p:txBody>
      </p:sp>
      <p:sp>
        <p:nvSpPr>
          <p:cNvPr id="3" name="İçerik Yer Tutucusu 2">
            <a:extLst>
              <a:ext uri="{FF2B5EF4-FFF2-40B4-BE49-F238E27FC236}">
                <a16:creationId xmlns:a16="http://schemas.microsoft.com/office/drawing/2014/main" id="{804D370B-9860-437E-A4FE-6B8FE83ABF91}"/>
              </a:ext>
            </a:extLst>
          </p:cNvPr>
          <p:cNvSpPr>
            <a:spLocks noGrp="1"/>
          </p:cNvSpPr>
          <p:nvPr>
            <p:ph idx="1"/>
          </p:nvPr>
        </p:nvSpPr>
        <p:spPr/>
        <p:txBody>
          <a:bodyPr/>
          <a:lstStyle/>
          <a:p>
            <a:r>
              <a:rPr lang="tr-TR" b="1" dirty="0"/>
              <a:t>AND, OR and NOT OPERATORS</a:t>
            </a:r>
            <a:r>
              <a:rPr lang="tr-TR" dirty="0"/>
              <a:t>: Bu operatörler birden fazla sütun üzerinde şart sağlamak için kullanılır.</a:t>
            </a:r>
          </a:p>
          <a:p>
            <a:pPr marL="0" indent="0">
              <a:buNone/>
            </a:pPr>
            <a:r>
              <a:rPr lang="tr-TR" dirty="0"/>
              <a:t>	</a:t>
            </a:r>
            <a:r>
              <a:rPr lang="en-US" dirty="0"/>
              <a:t>SELECT *</a:t>
            </a:r>
          </a:p>
          <a:p>
            <a:pPr marL="0" indent="0">
              <a:buNone/>
            </a:pPr>
            <a:r>
              <a:rPr lang="tr-TR" dirty="0"/>
              <a:t>	</a:t>
            </a:r>
            <a:r>
              <a:rPr lang="en-US" dirty="0"/>
              <a:t>FROM </a:t>
            </a:r>
            <a:r>
              <a:rPr lang="en-US" dirty="0" err="1"/>
              <a:t>ecommerce_schema.tb_products</a:t>
            </a:r>
            <a:endParaRPr lang="en-US" dirty="0"/>
          </a:p>
          <a:p>
            <a:pPr marL="0" indent="0">
              <a:buNone/>
            </a:pPr>
            <a:r>
              <a:rPr lang="tr-TR" dirty="0"/>
              <a:t>	</a:t>
            </a:r>
            <a:r>
              <a:rPr lang="en-US" dirty="0"/>
              <a:t>WHERE "CATEGORY"='Electronic' AND "UNITPRICE"&gt; 8000;</a:t>
            </a:r>
            <a:endParaRPr lang="tr-TR" dirty="0"/>
          </a:p>
          <a:p>
            <a:r>
              <a:rPr lang="tr-TR" b="1" dirty="0"/>
              <a:t>IN</a:t>
            </a:r>
            <a:r>
              <a:rPr lang="tr-TR" dirty="0"/>
              <a:t>: WHERE şartında birden çok değer belirtmenizi sağlar. OR operatörünün kısa hali.</a:t>
            </a:r>
          </a:p>
          <a:p>
            <a:pPr marL="0" indent="0">
              <a:buNone/>
            </a:pPr>
            <a:r>
              <a:rPr lang="tr-TR" dirty="0"/>
              <a:t>	</a:t>
            </a:r>
            <a:r>
              <a:rPr lang="en-US" dirty="0"/>
              <a:t>SELECT *</a:t>
            </a:r>
          </a:p>
          <a:p>
            <a:pPr marL="0" indent="0">
              <a:buNone/>
            </a:pPr>
            <a:r>
              <a:rPr lang="tr-TR" dirty="0"/>
              <a:t>	</a:t>
            </a:r>
            <a:r>
              <a:rPr lang="en-US" dirty="0"/>
              <a:t>FROM </a:t>
            </a:r>
            <a:r>
              <a:rPr lang="en-US" dirty="0" err="1"/>
              <a:t>ecommerce_schema.tb_products</a:t>
            </a:r>
            <a:endParaRPr lang="en-US" dirty="0"/>
          </a:p>
          <a:p>
            <a:pPr marL="0" indent="0">
              <a:buNone/>
            </a:pPr>
            <a:r>
              <a:rPr lang="tr-TR" dirty="0"/>
              <a:t>	</a:t>
            </a:r>
            <a:r>
              <a:rPr lang="en-US" dirty="0"/>
              <a:t>WHERE "CATEGORY" IN ('</a:t>
            </a:r>
            <a:r>
              <a:rPr lang="en-US" dirty="0" err="1"/>
              <a:t>Electronic','Accessory','House</a:t>
            </a:r>
            <a:r>
              <a:rPr lang="en-US" dirty="0"/>
              <a:t>');</a:t>
            </a:r>
            <a:endParaRPr lang="tr-TR" dirty="0"/>
          </a:p>
        </p:txBody>
      </p:sp>
    </p:spTree>
    <p:extLst>
      <p:ext uri="{BB962C8B-B14F-4D97-AF65-F5344CB8AC3E}">
        <p14:creationId xmlns:p14="http://schemas.microsoft.com/office/powerpoint/2010/main" val="146535445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AB6BF9D4-993C-45A4-A1D7-00C9FE2C4CB9}"/>
              </a:ext>
            </a:extLst>
          </p:cNvPr>
          <p:cNvSpPr>
            <a:spLocks noGrp="1"/>
          </p:cNvSpPr>
          <p:nvPr>
            <p:ph type="title"/>
          </p:nvPr>
        </p:nvSpPr>
        <p:spPr/>
        <p:txBody>
          <a:bodyPr/>
          <a:lstStyle/>
          <a:p>
            <a:r>
              <a:rPr lang="tr-TR" dirty="0"/>
              <a:t>Where komutları	</a:t>
            </a:r>
          </a:p>
        </p:txBody>
      </p:sp>
      <p:sp>
        <p:nvSpPr>
          <p:cNvPr id="3" name="İçerik Yer Tutucusu 2">
            <a:extLst>
              <a:ext uri="{FF2B5EF4-FFF2-40B4-BE49-F238E27FC236}">
                <a16:creationId xmlns:a16="http://schemas.microsoft.com/office/drawing/2014/main" id="{700E77AB-E398-4A28-9802-22A43A57295A}"/>
              </a:ext>
            </a:extLst>
          </p:cNvPr>
          <p:cNvSpPr>
            <a:spLocks noGrp="1"/>
          </p:cNvSpPr>
          <p:nvPr>
            <p:ph idx="1"/>
          </p:nvPr>
        </p:nvSpPr>
        <p:spPr/>
        <p:txBody>
          <a:bodyPr/>
          <a:lstStyle/>
          <a:p>
            <a:r>
              <a:rPr lang="tr-TR" b="1" dirty="0"/>
              <a:t>BETWEEEN</a:t>
            </a:r>
            <a:r>
              <a:rPr lang="tr-TR" dirty="0"/>
              <a:t>: Aralık belirtmek için kullanılır.</a:t>
            </a:r>
          </a:p>
          <a:p>
            <a:pPr marL="0" indent="0">
              <a:buNone/>
            </a:pPr>
            <a:r>
              <a:rPr lang="tr-TR" dirty="0"/>
              <a:t>	</a:t>
            </a:r>
            <a:r>
              <a:rPr lang="en-US" dirty="0"/>
              <a:t>SELECT *</a:t>
            </a:r>
          </a:p>
          <a:p>
            <a:pPr marL="0" indent="0">
              <a:buNone/>
            </a:pPr>
            <a:r>
              <a:rPr lang="tr-TR" dirty="0"/>
              <a:t>	</a:t>
            </a:r>
            <a:r>
              <a:rPr lang="en-US" dirty="0"/>
              <a:t>FROM </a:t>
            </a:r>
            <a:r>
              <a:rPr lang="en-US" dirty="0" err="1"/>
              <a:t>ecommerce_schema.tb_products</a:t>
            </a:r>
            <a:endParaRPr lang="en-US" dirty="0"/>
          </a:p>
          <a:p>
            <a:pPr marL="0" indent="0">
              <a:buNone/>
            </a:pPr>
            <a:r>
              <a:rPr lang="tr-TR" dirty="0"/>
              <a:t>	</a:t>
            </a:r>
            <a:r>
              <a:rPr lang="en-US" dirty="0"/>
              <a:t>WHERE "UNITPRICE" BETWEEN 100 AND 8999;</a:t>
            </a:r>
            <a:endParaRPr lang="tr-TR" dirty="0"/>
          </a:p>
        </p:txBody>
      </p:sp>
    </p:spTree>
    <p:extLst>
      <p:ext uri="{BB962C8B-B14F-4D97-AF65-F5344CB8AC3E}">
        <p14:creationId xmlns:p14="http://schemas.microsoft.com/office/powerpoint/2010/main" val="187892806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6D25509-5489-451A-A8BD-8655898AA419}"/>
              </a:ext>
            </a:extLst>
          </p:cNvPr>
          <p:cNvSpPr>
            <a:spLocks noGrp="1"/>
          </p:cNvSpPr>
          <p:nvPr>
            <p:ph type="title"/>
          </p:nvPr>
        </p:nvSpPr>
        <p:spPr/>
        <p:txBody>
          <a:bodyPr/>
          <a:lstStyle/>
          <a:p>
            <a:r>
              <a:rPr lang="tr-TR" dirty="0"/>
              <a:t>WHERE KOMUTLARI</a:t>
            </a:r>
          </a:p>
        </p:txBody>
      </p:sp>
      <p:sp>
        <p:nvSpPr>
          <p:cNvPr id="3" name="İçerik Yer Tutucusu 2">
            <a:extLst>
              <a:ext uri="{FF2B5EF4-FFF2-40B4-BE49-F238E27FC236}">
                <a16:creationId xmlns:a16="http://schemas.microsoft.com/office/drawing/2014/main" id="{90F69D96-F852-4162-887E-069BDF53555C}"/>
              </a:ext>
            </a:extLst>
          </p:cNvPr>
          <p:cNvSpPr>
            <a:spLocks noGrp="1"/>
          </p:cNvSpPr>
          <p:nvPr>
            <p:ph idx="1"/>
          </p:nvPr>
        </p:nvSpPr>
        <p:spPr/>
        <p:txBody>
          <a:bodyPr/>
          <a:lstStyle/>
          <a:p>
            <a:r>
              <a:rPr lang="tr-TR" dirty="0"/>
              <a:t>LIKE: Bir sütundaki belirli bir modeli aramak için kullanılır.</a:t>
            </a:r>
          </a:p>
          <a:p>
            <a:r>
              <a:rPr lang="tr-TR" dirty="0"/>
              <a:t>Temel kullanımı bu şekilde</a:t>
            </a:r>
          </a:p>
          <a:p>
            <a:pPr marL="0" indent="0">
              <a:buNone/>
            </a:pPr>
            <a:r>
              <a:rPr lang="tr-TR" dirty="0"/>
              <a:t>	S</a:t>
            </a:r>
            <a:r>
              <a:rPr lang="en-US" dirty="0"/>
              <a:t>ELECT *</a:t>
            </a:r>
          </a:p>
          <a:p>
            <a:pPr marL="0" indent="0">
              <a:buNone/>
            </a:pPr>
            <a:r>
              <a:rPr lang="tr-TR" dirty="0"/>
              <a:t>	</a:t>
            </a:r>
            <a:r>
              <a:rPr lang="en-US" dirty="0"/>
              <a:t>FROM </a:t>
            </a:r>
            <a:r>
              <a:rPr lang="en-US" dirty="0" err="1"/>
              <a:t>ecommerce_schema.tb_products</a:t>
            </a:r>
            <a:endParaRPr lang="en-US" dirty="0"/>
          </a:p>
          <a:p>
            <a:pPr marL="0" indent="0">
              <a:buNone/>
            </a:pPr>
            <a:r>
              <a:rPr lang="tr-TR" dirty="0"/>
              <a:t>	</a:t>
            </a:r>
            <a:r>
              <a:rPr lang="en-US" dirty="0"/>
              <a:t>WHERE "PRODUCTNAME" LIKE 'Prima’; </a:t>
            </a:r>
            <a:endParaRPr lang="tr-TR" dirty="0"/>
          </a:p>
          <a:p>
            <a:pPr marL="0" indent="0">
              <a:buNone/>
            </a:pPr>
            <a:endParaRPr lang="tr-TR" dirty="0"/>
          </a:p>
          <a:p>
            <a:pPr marL="0" indent="0">
              <a:buNone/>
            </a:pPr>
            <a:endParaRPr lang="tr-TR" dirty="0"/>
          </a:p>
        </p:txBody>
      </p:sp>
      <p:pic>
        <p:nvPicPr>
          <p:cNvPr id="5" name="Resim 4">
            <a:extLst>
              <a:ext uri="{FF2B5EF4-FFF2-40B4-BE49-F238E27FC236}">
                <a16:creationId xmlns:a16="http://schemas.microsoft.com/office/drawing/2014/main" id="{9B73FE97-AC25-44C2-96E0-2FF79E02993C}"/>
              </a:ext>
            </a:extLst>
          </p:cNvPr>
          <p:cNvPicPr>
            <a:picLocks noChangeAspect="1"/>
          </p:cNvPicPr>
          <p:nvPr/>
        </p:nvPicPr>
        <p:blipFill>
          <a:blip r:embed="rId2"/>
          <a:stretch>
            <a:fillRect/>
          </a:stretch>
        </p:blipFill>
        <p:spPr>
          <a:xfrm>
            <a:off x="7694670" y="2344853"/>
            <a:ext cx="3648075" cy="3057525"/>
          </a:xfrm>
          <a:prstGeom prst="rect">
            <a:avLst/>
          </a:prstGeom>
        </p:spPr>
      </p:pic>
    </p:spTree>
    <p:extLst>
      <p:ext uri="{BB962C8B-B14F-4D97-AF65-F5344CB8AC3E}">
        <p14:creationId xmlns:p14="http://schemas.microsoft.com/office/powerpoint/2010/main" val="114164889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71A2EE5-DBC5-43B2-89E6-45CDD7DA2D75}"/>
              </a:ext>
            </a:extLst>
          </p:cNvPr>
          <p:cNvSpPr>
            <a:spLocks noGrp="1"/>
          </p:cNvSpPr>
          <p:nvPr>
            <p:ph type="title"/>
          </p:nvPr>
        </p:nvSpPr>
        <p:spPr/>
        <p:txBody>
          <a:bodyPr/>
          <a:lstStyle/>
          <a:p>
            <a:r>
              <a:rPr lang="tr-TR" dirty="0"/>
              <a:t>Order by</a:t>
            </a:r>
          </a:p>
        </p:txBody>
      </p:sp>
      <p:sp>
        <p:nvSpPr>
          <p:cNvPr id="3" name="İçerik Yer Tutucusu 2">
            <a:extLst>
              <a:ext uri="{FF2B5EF4-FFF2-40B4-BE49-F238E27FC236}">
                <a16:creationId xmlns:a16="http://schemas.microsoft.com/office/drawing/2014/main" id="{7C70AFCF-6E80-40FD-ADEA-0C4CEA066D00}"/>
              </a:ext>
            </a:extLst>
          </p:cNvPr>
          <p:cNvSpPr>
            <a:spLocks noGrp="1"/>
          </p:cNvSpPr>
          <p:nvPr>
            <p:ph idx="1"/>
          </p:nvPr>
        </p:nvSpPr>
        <p:spPr/>
        <p:txBody>
          <a:bodyPr/>
          <a:lstStyle/>
          <a:p>
            <a:r>
              <a:rPr lang="tr-TR" dirty="0"/>
              <a:t>ORDER BY: Sıralama işlemi için kullanılır. SELECT ve WHERE komutlarında kullanılmaz kendine özel komutu vardır.</a:t>
            </a:r>
          </a:p>
          <a:p>
            <a:pPr marL="0" indent="0">
              <a:buNone/>
            </a:pPr>
            <a:r>
              <a:rPr lang="tr-TR" dirty="0"/>
              <a:t>	</a:t>
            </a:r>
            <a:r>
              <a:rPr lang="en-US" dirty="0"/>
              <a:t>SELECT *</a:t>
            </a:r>
          </a:p>
          <a:p>
            <a:pPr marL="0" indent="0">
              <a:buNone/>
            </a:pPr>
            <a:r>
              <a:rPr lang="tr-TR" dirty="0"/>
              <a:t>	</a:t>
            </a:r>
            <a:r>
              <a:rPr lang="en-US" dirty="0"/>
              <a:t>FROM </a:t>
            </a:r>
            <a:r>
              <a:rPr lang="en-US" dirty="0" err="1"/>
              <a:t>ecommerce_schema.tb_products</a:t>
            </a:r>
            <a:endParaRPr lang="en-US" dirty="0"/>
          </a:p>
          <a:p>
            <a:pPr marL="0" indent="0">
              <a:buNone/>
            </a:pPr>
            <a:r>
              <a:rPr lang="tr-TR" dirty="0"/>
              <a:t>	</a:t>
            </a:r>
            <a:r>
              <a:rPr lang="en-US" dirty="0"/>
              <a:t>ORDER BY "UNITPRICE";</a:t>
            </a:r>
            <a:endParaRPr lang="tr-TR" dirty="0"/>
          </a:p>
          <a:p>
            <a:pPr marL="0" indent="0">
              <a:buNone/>
            </a:pPr>
            <a:r>
              <a:rPr lang="tr-TR" dirty="0"/>
              <a:t>NOT: Eğer herhangi bir sıralama tipi belirtilmezse otomatik ASC (Küçükten büyüğe) sıralar.</a:t>
            </a:r>
          </a:p>
          <a:p>
            <a:pPr marL="0" indent="0">
              <a:buNone/>
            </a:pPr>
            <a:r>
              <a:rPr lang="tr-TR" dirty="0"/>
              <a:t>Büyükten küçüğe sıralamak için.</a:t>
            </a:r>
          </a:p>
          <a:p>
            <a:pPr marL="0" indent="0">
              <a:buNone/>
            </a:pPr>
            <a:r>
              <a:rPr lang="tr-TR" dirty="0"/>
              <a:t>	</a:t>
            </a:r>
            <a:r>
              <a:rPr lang="en-US" dirty="0"/>
              <a:t>SELECT *</a:t>
            </a:r>
          </a:p>
          <a:p>
            <a:pPr marL="0" indent="0">
              <a:buNone/>
            </a:pPr>
            <a:r>
              <a:rPr lang="tr-TR" dirty="0"/>
              <a:t>	</a:t>
            </a:r>
            <a:r>
              <a:rPr lang="en-US" dirty="0"/>
              <a:t>FROM </a:t>
            </a:r>
            <a:r>
              <a:rPr lang="en-US" dirty="0" err="1"/>
              <a:t>ecommerce_schema.tb_products</a:t>
            </a:r>
            <a:endParaRPr lang="en-US" dirty="0"/>
          </a:p>
          <a:p>
            <a:pPr marL="0" indent="0">
              <a:buNone/>
            </a:pPr>
            <a:r>
              <a:rPr lang="tr-TR" dirty="0"/>
              <a:t>	</a:t>
            </a:r>
            <a:r>
              <a:rPr lang="en-US" dirty="0"/>
              <a:t>ORDER BY "UNITPRICE" DESC;</a:t>
            </a:r>
            <a:endParaRPr lang="tr-TR" dirty="0"/>
          </a:p>
        </p:txBody>
      </p:sp>
    </p:spTree>
    <p:extLst>
      <p:ext uri="{BB962C8B-B14F-4D97-AF65-F5344CB8AC3E}">
        <p14:creationId xmlns:p14="http://schemas.microsoft.com/office/powerpoint/2010/main" val="408713850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C64950E2-102B-4FE1-901C-14593B805A34}"/>
              </a:ext>
            </a:extLst>
          </p:cNvPr>
          <p:cNvSpPr>
            <a:spLocks noGrp="1"/>
          </p:cNvSpPr>
          <p:nvPr>
            <p:ph type="title"/>
          </p:nvPr>
        </p:nvSpPr>
        <p:spPr/>
        <p:txBody>
          <a:bodyPr/>
          <a:lstStyle/>
          <a:p>
            <a:r>
              <a:rPr lang="tr-TR" dirty="0"/>
              <a:t>Order by</a:t>
            </a:r>
          </a:p>
        </p:txBody>
      </p:sp>
      <p:sp>
        <p:nvSpPr>
          <p:cNvPr id="3" name="İçerik Yer Tutucusu 2">
            <a:extLst>
              <a:ext uri="{FF2B5EF4-FFF2-40B4-BE49-F238E27FC236}">
                <a16:creationId xmlns:a16="http://schemas.microsoft.com/office/drawing/2014/main" id="{9FECF32E-668C-4BA1-95F9-05F37E6FB673}"/>
              </a:ext>
            </a:extLst>
          </p:cNvPr>
          <p:cNvSpPr>
            <a:spLocks noGrp="1"/>
          </p:cNvSpPr>
          <p:nvPr>
            <p:ph idx="1"/>
          </p:nvPr>
        </p:nvSpPr>
        <p:spPr/>
        <p:txBody>
          <a:bodyPr/>
          <a:lstStyle/>
          <a:p>
            <a:r>
              <a:rPr lang="tr-TR" dirty="0"/>
              <a:t>ORDER BY komutu where şartıyla beraber kullanılabilir.</a:t>
            </a:r>
          </a:p>
          <a:p>
            <a:pPr marL="0" indent="0">
              <a:buNone/>
            </a:pPr>
            <a:r>
              <a:rPr lang="tr-TR" dirty="0"/>
              <a:t>	</a:t>
            </a:r>
            <a:r>
              <a:rPr lang="en-US" dirty="0"/>
              <a:t>SELECT *</a:t>
            </a:r>
          </a:p>
          <a:p>
            <a:pPr marL="0" indent="0">
              <a:buNone/>
            </a:pPr>
            <a:r>
              <a:rPr lang="tr-TR" dirty="0"/>
              <a:t>	</a:t>
            </a:r>
            <a:r>
              <a:rPr lang="en-US" dirty="0"/>
              <a:t>FROM </a:t>
            </a:r>
            <a:r>
              <a:rPr lang="en-US" dirty="0" err="1"/>
              <a:t>ecommerce_schema.tb_products</a:t>
            </a:r>
            <a:endParaRPr lang="en-US" dirty="0"/>
          </a:p>
          <a:p>
            <a:pPr marL="0" indent="0">
              <a:buNone/>
            </a:pPr>
            <a:r>
              <a:rPr lang="tr-TR" dirty="0"/>
              <a:t>	</a:t>
            </a:r>
            <a:r>
              <a:rPr lang="en-US" dirty="0"/>
              <a:t>WHERE "CATEGORY" = 'Electronic’</a:t>
            </a:r>
          </a:p>
          <a:p>
            <a:pPr marL="0" indent="0">
              <a:buNone/>
            </a:pPr>
            <a:r>
              <a:rPr lang="tr-TR" dirty="0"/>
              <a:t>	</a:t>
            </a:r>
            <a:r>
              <a:rPr lang="en-US" dirty="0"/>
              <a:t>ORDER BY "UNITPRICE" DESC;</a:t>
            </a:r>
            <a:endParaRPr lang="tr-TR" dirty="0"/>
          </a:p>
          <a:p>
            <a:pPr marL="0" indent="0">
              <a:buNone/>
            </a:pPr>
            <a:endParaRPr lang="tr-TR" dirty="0"/>
          </a:p>
          <a:p>
            <a:pPr marL="0" indent="0">
              <a:buNone/>
            </a:pPr>
            <a:r>
              <a:rPr lang="tr-TR" dirty="0"/>
              <a:t>NOT : Eğer karakter tipinde bir sıralama yaparsanız. Alfabetik sıraya göre sıralar.</a:t>
            </a:r>
          </a:p>
        </p:txBody>
      </p:sp>
    </p:spTree>
    <p:extLst>
      <p:ext uri="{BB962C8B-B14F-4D97-AF65-F5344CB8AC3E}">
        <p14:creationId xmlns:p14="http://schemas.microsoft.com/office/powerpoint/2010/main" val="314338897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EF1D29B-670F-41AF-962F-539733933DDF}"/>
              </a:ext>
            </a:extLst>
          </p:cNvPr>
          <p:cNvSpPr>
            <a:spLocks noGrp="1"/>
          </p:cNvSpPr>
          <p:nvPr>
            <p:ph type="title"/>
          </p:nvPr>
        </p:nvSpPr>
        <p:spPr/>
        <p:txBody>
          <a:bodyPr/>
          <a:lstStyle/>
          <a:p>
            <a:r>
              <a:rPr lang="tr-TR" dirty="0"/>
              <a:t>GROUP BY</a:t>
            </a:r>
          </a:p>
        </p:txBody>
      </p:sp>
      <p:sp>
        <p:nvSpPr>
          <p:cNvPr id="3" name="İçerik Yer Tutucusu 2">
            <a:extLst>
              <a:ext uri="{FF2B5EF4-FFF2-40B4-BE49-F238E27FC236}">
                <a16:creationId xmlns:a16="http://schemas.microsoft.com/office/drawing/2014/main" id="{76FFA6E0-AEF7-40B9-A787-DE1BC9BFCEC4}"/>
              </a:ext>
            </a:extLst>
          </p:cNvPr>
          <p:cNvSpPr>
            <a:spLocks noGrp="1"/>
          </p:cNvSpPr>
          <p:nvPr>
            <p:ph idx="1"/>
          </p:nvPr>
        </p:nvSpPr>
        <p:spPr/>
        <p:txBody>
          <a:bodyPr/>
          <a:lstStyle/>
          <a:p>
            <a:r>
              <a:rPr lang="tr-TR" dirty="0"/>
              <a:t>GROUP BY: Aynı değerlere sahip satırları gruplandırmak için kullanılır.</a:t>
            </a:r>
          </a:p>
          <a:p>
            <a:r>
              <a:rPr lang="tr-TR" dirty="0"/>
              <a:t>Örneğin; Hangi kategorinin toplam ürün değeri daha fazla.</a:t>
            </a:r>
          </a:p>
          <a:p>
            <a:pPr marL="0" indent="0">
              <a:buNone/>
            </a:pPr>
            <a:r>
              <a:rPr lang="tr-TR" dirty="0"/>
              <a:t>	</a:t>
            </a:r>
            <a:r>
              <a:rPr lang="en-US" dirty="0"/>
              <a:t>SELECT "CATEGORY" , SUM("UNITPRICE") AS SUMPRICE</a:t>
            </a:r>
          </a:p>
          <a:p>
            <a:pPr marL="0" indent="0">
              <a:buNone/>
            </a:pPr>
            <a:r>
              <a:rPr lang="tr-TR" dirty="0"/>
              <a:t>	</a:t>
            </a:r>
            <a:r>
              <a:rPr lang="en-US" dirty="0"/>
              <a:t>FROM </a:t>
            </a:r>
            <a:r>
              <a:rPr lang="en-US" dirty="0" err="1"/>
              <a:t>ecommerce_schema.tb_products</a:t>
            </a:r>
            <a:endParaRPr lang="en-US" dirty="0"/>
          </a:p>
          <a:p>
            <a:pPr marL="0" indent="0">
              <a:buNone/>
            </a:pPr>
            <a:r>
              <a:rPr lang="tr-TR" dirty="0"/>
              <a:t>	</a:t>
            </a:r>
            <a:r>
              <a:rPr lang="en-US" dirty="0"/>
              <a:t>GROUP BY "CATEGORY"</a:t>
            </a:r>
          </a:p>
          <a:p>
            <a:pPr marL="0" indent="0">
              <a:buNone/>
            </a:pPr>
            <a:r>
              <a:rPr lang="tr-TR" dirty="0"/>
              <a:t>	O</a:t>
            </a:r>
            <a:r>
              <a:rPr lang="en-US" dirty="0"/>
              <a:t>RDER BY SUMPRICE;</a:t>
            </a:r>
            <a:endParaRPr lang="tr-TR" dirty="0"/>
          </a:p>
        </p:txBody>
      </p:sp>
    </p:spTree>
    <p:extLst>
      <p:ext uri="{BB962C8B-B14F-4D97-AF65-F5344CB8AC3E}">
        <p14:creationId xmlns:p14="http://schemas.microsoft.com/office/powerpoint/2010/main" val="317116342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B460CBD3-FEEF-41BF-A0D7-C6532029CDEA}"/>
              </a:ext>
            </a:extLst>
          </p:cNvPr>
          <p:cNvSpPr>
            <a:spLocks noGrp="1"/>
          </p:cNvSpPr>
          <p:nvPr>
            <p:ph type="title"/>
          </p:nvPr>
        </p:nvSpPr>
        <p:spPr/>
        <p:txBody>
          <a:bodyPr/>
          <a:lstStyle/>
          <a:p>
            <a:r>
              <a:rPr lang="tr-TR" dirty="0"/>
              <a:t>GROUP BY</a:t>
            </a:r>
          </a:p>
        </p:txBody>
      </p:sp>
      <p:sp>
        <p:nvSpPr>
          <p:cNvPr id="3" name="İçerik Yer Tutucusu 2">
            <a:extLst>
              <a:ext uri="{FF2B5EF4-FFF2-40B4-BE49-F238E27FC236}">
                <a16:creationId xmlns:a16="http://schemas.microsoft.com/office/drawing/2014/main" id="{90E1141D-725D-436E-8523-87FDA13DC9BB}"/>
              </a:ext>
            </a:extLst>
          </p:cNvPr>
          <p:cNvSpPr>
            <a:spLocks noGrp="1"/>
          </p:cNvSpPr>
          <p:nvPr>
            <p:ph idx="1"/>
          </p:nvPr>
        </p:nvSpPr>
        <p:spPr/>
        <p:txBody>
          <a:bodyPr/>
          <a:lstStyle/>
          <a:p>
            <a:r>
              <a:rPr lang="tr-TR" dirty="0"/>
              <a:t>En çok ürün sayısı hangi kategoride?</a:t>
            </a:r>
          </a:p>
          <a:p>
            <a:pPr marL="0" indent="0">
              <a:buNone/>
            </a:pPr>
            <a:r>
              <a:rPr lang="tr-TR" dirty="0"/>
              <a:t>	</a:t>
            </a:r>
            <a:r>
              <a:rPr lang="en-US" dirty="0"/>
              <a:t>SELECT "CATEGORY" , COUNT("CATEGORY") AS COUNTCATEGORY</a:t>
            </a:r>
          </a:p>
          <a:p>
            <a:pPr marL="0" indent="0">
              <a:buNone/>
            </a:pPr>
            <a:r>
              <a:rPr lang="tr-TR" dirty="0"/>
              <a:t>	</a:t>
            </a:r>
            <a:r>
              <a:rPr lang="en-US" dirty="0"/>
              <a:t>FROM </a:t>
            </a:r>
            <a:r>
              <a:rPr lang="en-US" dirty="0" err="1"/>
              <a:t>ecommerce_schema.tb_products</a:t>
            </a:r>
            <a:endParaRPr lang="en-US" dirty="0"/>
          </a:p>
          <a:p>
            <a:pPr marL="0" indent="0">
              <a:buNone/>
            </a:pPr>
            <a:r>
              <a:rPr lang="tr-TR" dirty="0"/>
              <a:t>	</a:t>
            </a:r>
            <a:r>
              <a:rPr lang="en-US" dirty="0"/>
              <a:t>GROUP BY "CATEGORY"</a:t>
            </a:r>
          </a:p>
          <a:p>
            <a:pPr marL="0" indent="0">
              <a:buNone/>
            </a:pPr>
            <a:r>
              <a:rPr lang="tr-TR" dirty="0"/>
              <a:t>	</a:t>
            </a:r>
            <a:r>
              <a:rPr lang="en-US" dirty="0"/>
              <a:t>ORDER BY COUNTCATEGORY DESC;</a:t>
            </a:r>
            <a:endParaRPr lang="tr-TR" dirty="0"/>
          </a:p>
        </p:txBody>
      </p:sp>
    </p:spTree>
    <p:extLst>
      <p:ext uri="{BB962C8B-B14F-4D97-AF65-F5344CB8AC3E}">
        <p14:creationId xmlns:p14="http://schemas.microsoft.com/office/powerpoint/2010/main" val="126855643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915E062-6185-4E6A-AA69-A6388BC55F01}"/>
              </a:ext>
            </a:extLst>
          </p:cNvPr>
          <p:cNvSpPr>
            <a:spLocks noGrp="1"/>
          </p:cNvSpPr>
          <p:nvPr>
            <p:ph type="title"/>
          </p:nvPr>
        </p:nvSpPr>
        <p:spPr/>
        <p:txBody>
          <a:bodyPr/>
          <a:lstStyle/>
          <a:p>
            <a:r>
              <a:rPr lang="tr-TR" dirty="0"/>
              <a:t>HAVING</a:t>
            </a:r>
          </a:p>
        </p:txBody>
      </p:sp>
      <p:sp>
        <p:nvSpPr>
          <p:cNvPr id="3" name="İçerik Yer Tutucusu 2">
            <a:extLst>
              <a:ext uri="{FF2B5EF4-FFF2-40B4-BE49-F238E27FC236}">
                <a16:creationId xmlns:a16="http://schemas.microsoft.com/office/drawing/2014/main" id="{7EA45142-906C-421F-AC67-052FBB6C045B}"/>
              </a:ext>
            </a:extLst>
          </p:cNvPr>
          <p:cNvSpPr>
            <a:spLocks noGrp="1"/>
          </p:cNvSpPr>
          <p:nvPr>
            <p:ph idx="1"/>
          </p:nvPr>
        </p:nvSpPr>
        <p:spPr/>
        <p:txBody>
          <a:bodyPr/>
          <a:lstStyle/>
          <a:p>
            <a:pPr marL="0" indent="0">
              <a:buNone/>
            </a:pPr>
            <a:endParaRPr lang="tr-TR" dirty="0"/>
          </a:p>
          <a:p>
            <a:r>
              <a:rPr lang="tr-TR" dirty="0"/>
              <a:t>HAVING: GROUP BY şartları WHERE komutunda kullanılmadığı için HAVING komutu SQL’e eklenmiştir. GROUP BY şartlarını HAVING kullanarak hazırlıyoruz.</a:t>
            </a:r>
          </a:p>
          <a:p>
            <a:r>
              <a:rPr lang="tr-TR" dirty="0"/>
              <a:t>Kategorilerde ürün fiyatı 10 liradan fazla olan ürün sayısını büyükten küçüğe doğru sırala.</a:t>
            </a:r>
          </a:p>
          <a:p>
            <a:pPr marL="0" indent="0">
              <a:buNone/>
            </a:pPr>
            <a:r>
              <a:rPr lang="tr-TR" dirty="0"/>
              <a:t>	</a:t>
            </a:r>
            <a:r>
              <a:rPr lang="en-US" dirty="0"/>
              <a:t>SELECT "CATEGORY" , COUNT("CATEGORY") AS COUNTCATEGORY</a:t>
            </a:r>
          </a:p>
          <a:p>
            <a:pPr marL="0" indent="0">
              <a:buNone/>
            </a:pPr>
            <a:r>
              <a:rPr lang="tr-TR" dirty="0"/>
              <a:t>	</a:t>
            </a:r>
            <a:r>
              <a:rPr lang="en-US" dirty="0"/>
              <a:t>FROM </a:t>
            </a:r>
            <a:r>
              <a:rPr lang="en-US" dirty="0" err="1"/>
              <a:t>ecommerce_schema.tb_products</a:t>
            </a:r>
            <a:endParaRPr lang="en-US" dirty="0"/>
          </a:p>
          <a:p>
            <a:pPr marL="0" indent="0">
              <a:buNone/>
            </a:pPr>
            <a:r>
              <a:rPr lang="tr-TR" dirty="0"/>
              <a:t>	</a:t>
            </a:r>
            <a:r>
              <a:rPr lang="en-US" dirty="0"/>
              <a:t>GROUP BY "CATEGORY" </a:t>
            </a:r>
          </a:p>
          <a:p>
            <a:pPr marL="0" indent="0">
              <a:buNone/>
            </a:pPr>
            <a:r>
              <a:rPr lang="tr-TR" dirty="0"/>
              <a:t>	</a:t>
            </a:r>
            <a:r>
              <a:rPr lang="en-US" dirty="0"/>
              <a:t>HAVING SUM("UNITPRICE") &gt; 10</a:t>
            </a:r>
          </a:p>
          <a:p>
            <a:pPr marL="0" indent="0">
              <a:buNone/>
            </a:pPr>
            <a:r>
              <a:rPr lang="tr-TR"/>
              <a:t>	</a:t>
            </a:r>
            <a:r>
              <a:rPr lang="en-US"/>
              <a:t>ORDER </a:t>
            </a:r>
            <a:r>
              <a:rPr lang="en-US" dirty="0"/>
              <a:t>BY COUNTCATEGORY DESC;</a:t>
            </a:r>
            <a:endParaRPr lang="tr-TR" dirty="0"/>
          </a:p>
          <a:p>
            <a:endParaRPr lang="tr-TR" dirty="0"/>
          </a:p>
        </p:txBody>
      </p:sp>
    </p:spTree>
    <p:extLst>
      <p:ext uri="{BB962C8B-B14F-4D97-AF65-F5344CB8AC3E}">
        <p14:creationId xmlns:p14="http://schemas.microsoft.com/office/powerpoint/2010/main" val="204262530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32B76E87-1B7C-4472-AF8E-5D8F9B2D5FA5}"/>
              </a:ext>
            </a:extLst>
          </p:cNvPr>
          <p:cNvSpPr>
            <a:spLocks noGrp="1"/>
          </p:cNvSpPr>
          <p:nvPr>
            <p:ph type="title"/>
          </p:nvPr>
        </p:nvSpPr>
        <p:spPr/>
        <p:txBody>
          <a:bodyPr/>
          <a:lstStyle/>
          <a:p>
            <a:r>
              <a:rPr lang="tr-TR" dirty="0"/>
              <a:t>Proje örnekleri</a:t>
            </a:r>
          </a:p>
        </p:txBody>
      </p:sp>
      <p:sp>
        <p:nvSpPr>
          <p:cNvPr id="3" name="İçerik Yer Tutucusu 2">
            <a:extLst>
              <a:ext uri="{FF2B5EF4-FFF2-40B4-BE49-F238E27FC236}">
                <a16:creationId xmlns:a16="http://schemas.microsoft.com/office/drawing/2014/main" id="{38A5D3AF-89B0-4705-954E-7725A0D252A4}"/>
              </a:ext>
            </a:extLst>
          </p:cNvPr>
          <p:cNvSpPr>
            <a:spLocks noGrp="1"/>
          </p:cNvSpPr>
          <p:nvPr>
            <p:ph idx="1"/>
          </p:nvPr>
        </p:nvSpPr>
        <p:spPr>
          <a:xfrm>
            <a:off x="581192" y="1996580"/>
            <a:ext cx="11029615" cy="4723002"/>
          </a:xfrm>
        </p:spPr>
        <p:txBody>
          <a:bodyPr>
            <a:normAutofit lnSpcReduction="10000"/>
          </a:bodyPr>
          <a:lstStyle/>
          <a:p>
            <a:r>
              <a:rPr lang="tr-TR" dirty="0"/>
              <a:t>SORU 1 : Toplam film sayısı</a:t>
            </a:r>
          </a:p>
          <a:p>
            <a:pPr marL="0" indent="0">
              <a:lnSpc>
                <a:spcPct val="107000"/>
              </a:lnSpc>
              <a:spcAft>
                <a:spcPts val="800"/>
              </a:spcAft>
              <a:buNone/>
            </a:pPr>
            <a:r>
              <a:rPr lang="tr-TR" sz="1800" dirty="0">
                <a:effectLst/>
                <a:latin typeface="Calibri" panose="020F0502020204030204" pitchFamily="34" charset="0"/>
                <a:ea typeface="Calibri" panose="020F0502020204030204" pitchFamily="34" charset="0"/>
                <a:cs typeface="Times New Roman" panose="02020603050405020304" pitchFamily="18" charset="0"/>
              </a:rPr>
              <a:t>	SELECT COUNT(</a:t>
            </a:r>
            <a:r>
              <a:rPr lang="tr-TR" sz="1800" dirty="0" err="1">
                <a:effectLst/>
                <a:latin typeface="Calibri" panose="020F0502020204030204" pitchFamily="34" charset="0"/>
                <a:ea typeface="Calibri" panose="020F0502020204030204" pitchFamily="34" charset="0"/>
                <a:cs typeface="Times New Roman" panose="02020603050405020304" pitchFamily="18" charset="0"/>
              </a:rPr>
              <a:t>title</a:t>
            </a:r>
            <a:r>
              <a:rPr lang="tr-TR" sz="1800" dirty="0">
                <a:effectLst/>
                <a:latin typeface="Calibri" panose="020F0502020204030204" pitchFamily="34" charset="0"/>
                <a:ea typeface="Calibri" panose="020F0502020204030204" pitchFamily="34" charset="0"/>
                <a:cs typeface="Times New Roman" panose="02020603050405020304" pitchFamily="18" charset="0"/>
              </a:rPr>
              <a:t>)</a:t>
            </a:r>
          </a:p>
          <a:p>
            <a:pPr marL="0" indent="0">
              <a:lnSpc>
                <a:spcPct val="107000"/>
              </a:lnSpc>
              <a:spcAft>
                <a:spcPts val="800"/>
              </a:spcAft>
              <a:buNone/>
            </a:pPr>
            <a:r>
              <a:rPr lang="tr-TR" sz="1800" dirty="0">
                <a:effectLst/>
                <a:latin typeface="Calibri" panose="020F0502020204030204" pitchFamily="34" charset="0"/>
                <a:ea typeface="Calibri" panose="020F0502020204030204" pitchFamily="34" charset="0"/>
                <a:cs typeface="Times New Roman" panose="02020603050405020304" pitchFamily="18" charset="0"/>
              </a:rPr>
              <a:t>	FROM </a:t>
            </a:r>
            <a:r>
              <a:rPr lang="tr-TR" sz="1800" dirty="0" err="1">
                <a:effectLst/>
                <a:latin typeface="Calibri" panose="020F0502020204030204" pitchFamily="34" charset="0"/>
                <a:ea typeface="Calibri" panose="020F0502020204030204" pitchFamily="34" charset="0"/>
                <a:cs typeface="Times New Roman" panose="02020603050405020304" pitchFamily="18" charset="0"/>
              </a:rPr>
              <a:t>public.film</a:t>
            </a:r>
            <a:r>
              <a:rPr lang="tr-TR" sz="1800" dirty="0">
                <a:effectLst/>
                <a:latin typeface="Calibri" panose="020F0502020204030204" pitchFamily="34" charset="0"/>
                <a:ea typeface="Calibri" panose="020F0502020204030204" pitchFamily="34" charset="0"/>
                <a:cs typeface="Times New Roman" panose="02020603050405020304" pitchFamily="18" charset="0"/>
              </a:rPr>
              <a:t>;</a:t>
            </a:r>
            <a:endParaRPr lang="tr-TR" dirty="0"/>
          </a:p>
          <a:p>
            <a:r>
              <a:rPr lang="tr-TR" dirty="0"/>
              <a:t>SORU 2 : En çok kiralama süresi hangi filmde</a:t>
            </a:r>
          </a:p>
          <a:p>
            <a:pPr marL="0" indent="0">
              <a:lnSpc>
                <a:spcPct val="107000"/>
              </a:lnSpc>
              <a:spcAft>
                <a:spcPts val="800"/>
              </a:spcAft>
              <a:buNone/>
            </a:pPr>
            <a:r>
              <a:rPr lang="tr-TR" sz="1800" dirty="0">
                <a:effectLst/>
                <a:latin typeface="Calibri" panose="020F0502020204030204" pitchFamily="34" charset="0"/>
                <a:ea typeface="Calibri" panose="020F0502020204030204" pitchFamily="34" charset="0"/>
                <a:cs typeface="Times New Roman" panose="02020603050405020304" pitchFamily="18" charset="0"/>
              </a:rPr>
              <a:t>	SELECT *</a:t>
            </a:r>
          </a:p>
          <a:p>
            <a:pPr marL="0" indent="0">
              <a:lnSpc>
                <a:spcPct val="107000"/>
              </a:lnSpc>
              <a:spcAft>
                <a:spcPts val="800"/>
              </a:spcAft>
              <a:buNone/>
            </a:pPr>
            <a:r>
              <a:rPr lang="tr-TR" sz="1800" dirty="0">
                <a:effectLst/>
                <a:latin typeface="Calibri" panose="020F0502020204030204" pitchFamily="34" charset="0"/>
                <a:ea typeface="Calibri" panose="020F0502020204030204" pitchFamily="34" charset="0"/>
                <a:cs typeface="Times New Roman" panose="02020603050405020304" pitchFamily="18" charset="0"/>
              </a:rPr>
              <a:t>	FROM </a:t>
            </a:r>
            <a:r>
              <a:rPr lang="tr-TR" sz="1800" dirty="0" err="1">
                <a:effectLst/>
                <a:latin typeface="Calibri" panose="020F0502020204030204" pitchFamily="34" charset="0"/>
                <a:ea typeface="Calibri" panose="020F0502020204030204" pitchFamily="34" charset="0"/>
                <a:cs typeface="Times New Roman" panose="02020603050405020304" pitchFamily="18" charset="0"/>
              </a:rPr>
              <a:t>public.film</a:t>
            </a:r>
            <a:endParaRPr lang="tr-TR"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r>
              <a:rPr lang="tr-TR" sz="1800" dirty="0">
                <a:effectLst/>
                <a:latin typeface="Calibri" panose="020F0502020204030204" pitchFamily="34" charset="0"/>
                <a:ea typeface="Calibri" panose="020F0502020204030204" pitchFamily="34" charset="0"/>
                <a:cs typeface="Times New Roman" panose="02020603050405020304" pitchFamily="18" charset="0"/>
              </a:rPr>
              <a:t>	ORDER BY </a:t>
            </a:r>
            <a:r>
              <a:rPr lang="tr-TR" sz="1800" dirty="0" err="1">
                <a:effectLst/>
                <a:latin typeface="Calibri" panose="020F0502020204030204" pitchFamily="34" charset="0"/>
                <a:ea typeface="Calibri" panose="020F0502020204030204" pitchFamily="34" charset="0"/>
                <a:cs typeface="Times New Roman" panose="02020603050405020304" pitchFamily="18" charset="0"/>
              </a:rPr>
              <a:t>rental_duration</a:t>
            </a:r>
            <a:r>
              <a:rPr lang="tr-TR" sz="1800" dirty="0">
                <a:effectLst/>
                <a:latin typeface="Calibri" panose="020F0502020204030204" pitchFamily="34" charset="0"/>
                <a:ea typeface="Calibri" panose="020F0502020204030204" pitchFamily="34" charset="0"/>
                <a:cs typeface="Times New Roman" panose="02020603050405020304" pitchFamily="18" charset="0"/>
              </a:rPr>
              <a:t> DESC;</a:t>
            </a:r>
            <a:endParaRPr lang="tr-TR" dirty="0"/>
          </a:p>
          <a:p>
            <a:r>
              <a:rPr lang="tr-TR" dirty="0"/>
              <a:t>SORU 3 : Puanlaması 4.99 olan filmler</a:t>
            </a:r>
          </a:p>
          <a:p>
            <a:pPr marL="0" indent="0">
              <a:lnSpc>
                <a:spcPct val="107000"/>
              </a:lnSpc>
              <a:spcAft>
                <a:spcPts val="800"/>
              </a:spcAft>
              <a:buNone/>
            </a:pPr>
            <a:r>
              <a:rPr lang="tr-TR" sz="1800" dirty="0">
                <a:effectLst/>
                <a:latin typeface="Calibri" panose="020F0502020204030204" pitchFamily="34" charset="0"/>
                <a:ea typeface="Calibri" panose="020F0502020204030204" pitchFamily="34" charset="0"/>
                <a:cs typeface="Times New Roman" panose="02020603050405020304" pitchFamily="18" charset="0"/>
              </a:rPr>
              <a:t>	SELECT *</a:t>
            </a:r>
          </a:p>
          <a:p>
            <a:pPr marL="0" indent="0">
              <a:lnSpc>
                <a:spcPct val="107000"/>
              </a:lnSpc>
              <a:spcAft>
                <a:spcPts val="800"/>
              </a:spcAft>
              <a:buNone/>
            </a:pPr>
            <a:r>
              <a:rPr lang="tr-TR" sz="1800" dirty="0">
                <a:effectLst/>
                <a:latin typeface="Calibri" panose="020F0502020204030204" pitchFamily="34" charset="0"/>
                <a:ea typeface="Calibri" panose="020F0502020204030204" pitchFamily="34" charset="0"/>
                <a:cs typeface="Times New Roman" panose="02020603050405020304" pitchFamily="18" charset="0"/>
              </a:rPr>
              <a:t>	FROM </a:t>
            </a:r>
            <a:r>
              <a:rPr lang="tr-TR" sz="1800" dirty="0" err="1">
                <a:effectLst/>
                <a:latin typeface="Calibri" panose="020F0502020204030204" pitchFamily="34" charset="0"/>
                <a:ea typeface="Calibri" panose="020F0502020204030204" pitchFamily="34" charset="0"/>
                <a:cs typeface="Times New Roman" panose="02020603050405020304" pitchFamily="18" charset="0"/>
              </a:rPr>
              <a:t>public.film</a:t>
            </a:r>
            <a:endParaRPr lang="tr-TR"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r>
              <a:rPr lang="tr-TR" sz="1800" dirty="0">
                <a:effectLst/>
                <a:latin typeface="Calibri" panose="020F0502020204030204" pitchFamily="34" charset="0"/>
                <a:ea typeface="Calibri" panose="020F0502020204030204" pitchFamily="34" charset="0"/>
                <a:cs typeface="Times New Roman" panose="02020603050405020304" pitchFamily="18" charset="0"/>
              </a:rPr>
              <a:t>	WHERE </a:t>
            </a:r>
            <a:r>
              <a:rPr lang="tr-TR" sz="1800" dirty="0" err="1">
                <a:effectLst/>
                <a:latin typeface="Calibri" panose="020F0502020204030204" pitchFamily="34" charset="0"/>
                <a:ea typeface="Calibri" panose="020F0502020204030204" pitchFamily="34" charset="0"/>
                <a:cs typeface="Times New Roman" panose="02020603050405020304" pitchFamily="18" charset="0"/>
              </a:rPr>
              <a:t>rental_rate</a:t>
            </a:r>
            <a:r>
              <a:rPr lang="tr-TR" sz="1800" dirty="0">
                <a:effectLst/>
                <a:latin typeface="Calibri" panose="020F0502020204030204" pitchFamily="34" charset="0"/>
                <a:ea typeface="Calibri" panose="020F0502020204030204" pitchFamily="34" charset="0"/>
                <a:cs typeface="Times New Roman" panose="02020603050405020304" pitchFamily="18" charset="0"/>
              </a:rPr>
              <a:t> = 4.99;</a:t>
            </a:r>
          </a:p>
          <a:p>
            <a:endParaRPr lang="tr-TR" dirty="0"/>
          </a:p>
        </p:txBody>
      </p:sp>
    </p:spTree>
    <p:extLst>
      <p:ext uri="{BB962C8B-B14F-4D97-AF65-F5344CB8AC3E}">
        <p14:creationId xmlns:p14="http://schemas.microsoft.com/office/powerpoint/2010/main" val="3318973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CBAD67A-C357-4C3C-B401-69B18545C094}"/>
              </a:ext>
            </a:extLst>
          </p:cNvPr>
          <p:cNvSpPr>
            <a:spLocks noGrp="1"/>
          </p:cNvSpPr>
          <p:nvPr>
            <p:ph type="title"/>
          </p:nvPr>
        </p:nvSpPr>
        <p:spPr/>
        <p:txBody>
          <a:bodyPr/>
          <a:lstStyle/>
          <a:p>
            <a:r>
              <a:rPr lang="tr-TR" dirty="0"/>
              <a:t>İlişkisel veritabanı nedir?</a:t>
            </a:r>
          </a:p>
        </p:txBody>
      </p:sp>
      <p:sp>
        <p:nvSpPr>
          <p:cNvPr id="3" name="İçerik Yer Tutucusu 2">
            <a:extLst>
              <a:ext uri="{FF2B5EF4-FFF2-40B4-BE49-F238E27FC236}">
                <a16:creationId xmlns:a16="http://schemas.microsoft.com/office/drawing/2014/main" id="{46D5A113-0AA7-4B3D-B37A-4918B7A4F326}"/>
              </a:ext>
            </a:extLst>
          </p:cNvPr>
          <p:cNvSpPr>
            <a:spLocks noGrp="1"/>
          </p:cNvSpPr>
          <p:nvPr>
            <p:ph idx="1"/>
          </p:nvPr>
        </p:nvSpPr>
        <p:spPr/>
        <p:txBody>
          <a:bodyPr/>
          <a:lstStyle/>
          <a:p>
            <a:r>
              <a:rPr lang="tr-TR" dirty="0"/>
              <a:t>Birden çok tablonun mantıksal bir ilişki içerisinde tutulduğu veritabanlarına ‘’</a:t>
            </a:r>
            <a:r>
              <a:rPr lang="tr-TR" b="1" dirty="0"/>
              <a:t>İlişkisel Veritabanı</a:t>
            </a:r>
            <a:r>
              <a:rPr lang="tr-TR" dirty="0"/>
              <a:t>’’ denir.</a:t>
            </a:r>
          </a:p>
          <a:p>
            <a:r>
              <a:rPr lang="tr-TR" dirty="0"/>
              <a:t>İlişkisel veritabanı oluşturmak ve yönetmek için kullanılan sistemlere ise ‘’</a:t>
            </a:r>
            <a:r>
              <a:rPr lang="tr-TR" b="1" dirty="0"/>
              <a:t>İlişkisel Veritabanı yönetimi</a:t>
            </a:r>
            <a:r>
              <a:rPr lang="tr-TR" dirty="0"/>
              <a:t>’’ (Relational Database Management System - RDBMS) denir.</a:t>
            </a:r>
          </a:p>
          <a:p>
            <a:endParaRPr lang="tr-TR" dirty="0"/>
          </a:p>
          <a:p>
            <a:endParaRPr lang="tr-TR" dirty="0"/>
          </a:p>
          <a:p>
            <a:endParaRPr lang="tr-TR" dirty="0"/>
          </a:p>
          <a:p>
            <a:endParaRPr lang="tr-TR" dirty="0"/>
          </a:p>
          <a:p>
            <a:endParaRPr lang="tr-TR" dirty="0"/>
          </a:p>
        </p:txBody>
      </p:sp>
      <p:pic>
        <p:nvPicPr>
          <p:cNvPr id="5" name="Resim 4">
            <a:extLst>
              <a:ext uri="{FF2B5EF4-FFF2-40B4-BE49-F238E27FC236}">
                <a16:creationId xmlns:a16="http://schemas.microsoft.com/office/drawing/2014/main" id="{CACDB3A8-4600-459D-85CA-BC83620CD539}"/>
              </a:ext>
            </a:extLst>
          </p:cNvPr>
          <p:cNvPicPr>
            <a:picLocks noChangeAspect="1"/>
          </p:cNvPicPr>
          <p:nvPr/>
        </p:nvPicPr>
        <p:blipFill>
          <a:blip r:embed="rId2"/>
          <a:stretch>
            <a:fillRect/>
          </a:stretch>
        </p:blipFill>
        <p:spPr>
          <a:xfrm>
            <a:off x="2502289" y="4115724"/>
            <a:ext cx="6600825" cy="1743075"/>
          </a:xfrm>
          <a:prstGeom prst="rect">
            <a:avLst/>
          </a:prstGeom>
        </p:spPr>
      </p:pic>
    </p:spTree>
    <p:extLst>
      <p:ext uri="{BB962C8B-B14F-4D97-AF65-F5344CB8AC3E}">
        <p14:creationId xmlns:p14="http://schemas.microsoft.com/office/powerpoint/2010/main" val="222376916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5411EBA-2986-4536-9942-7C863B7401E4}"/>
              </a:ext>
            </a:extLst>
          </p:cNvPr>
          <p:cNvSpPr>
            <a:spLocks noGrp="1"/>
          </p:cNvSpPr>
          <p:nvPr>
            <p:ph type="title"/>
          </p:nvPr>
        </p:nvSpPr>
        <p:spPr/>
        <p:txBody>
          <a:bodyPr/>
          <a:lstStyle/>
          <a:p>
            <a:r>
              <a:rPr lang="tr-TR" dirty="0"/>
              <a:t>Proje örnekleri</a:t>
            </a:r>
          </a:p>
        </p:txBody>
      </p:sp>
      <p:sp>
        <p:nvSpPr>
          <p:cNvPr id="3" name="İçerik Yer Tutucusu 2">
            <a:extLst>
              <a:ext uri="{FF2B5EF4-FFF2-40B4-BE49-F238E27FC236}">
                <a16:creationId xmlns:a16="http://schemas.microsoft.com/office/drawing/2014/main" id="{5063B19F-B7FB-468C-9F23-077DAA12AD32}"/>
              </a:ext>
            </a:extLst>
          </p:cNvPr>
          <p:cNvSpPr>
            <a:spLocks noGrp="1"/>
          </p:cNvSpPr>
          <p:nvPr>
            <p:ph idx="1"/>
          </p:nvPr>
        </p:nvSpPr>
        <p:spPr>
          <a:xfrm>
            <a:off x="581192" y="2180496"/>
            <a:ext cx="11029615" cy="4614587"/>
          </a:xfrm>
        </p:spPr>
        <p:txBody>
          <a:bodyPr>
            <a:normAutofit/>
          </a:bodyPr>
          <a:lstStyle/>
          <a:p>
            <a:r>
              <a:rPr lang="tr-TR" dirty="0"/>
              <a:t>SORU 4 : Hangi puandan kaç film var</a:t>
            </a:r>
          </a:p>
          <a:p>
            <a:pPr marL="0" indent="0">
              <a:lnSpc>
                <a:spcPct val="107000"/>
              </a:lnSpc>
              <a:spcAft>
                <a:spcPts val="800"/>
              </a:spcAft>
              <a:buNone/>
            </a:pPr>
            <a:r>
              <a:rPr lang="tr-TR" sz="1800" dirty="0">
                <a:effectLst/>
                <a:latin typeface="Calibri" panose="020F0502020204030204" pitchFamily="34" charset="0"/>
                <a:ea typeface="Calibri" panose="020F0502020204030204" pitchFamily="34" charset="0"/>
                <a:cs typeface="Times New Roman" panose="02020603050405020304" pitchFamily="18" charset="0"/>
              </a:rPr>
              <a:t>	SELECT </a:t>
            </a:r>
            <a:r>
              <a:rPr lang="tr-TR" sz="1800" dirty="0" err="1">
                <a:effectLst/>
                <a:latin typeface="Calibri" panose="020F0502020204030204" pitchFamily="34" charset="0"/>
                <a:ea typeface="Calibri" panose="020F0502020204030204" pitchFamily="34" charset="0"/>
                <a:cs typeface="Times New Roman" panose="02020603050405020304" pitchFamily="18" charset="0"/>
              </a:rPr>
              <a:t>rental_rate</a:t>
            </a:r>
            <a:r>
              <a:rPr lang="tr-TR" sz="1800" dirty="0">
                <a:effectLst/>
                <a:latin typeface="Calibri" panose="020F0502020204030204" pitchFamily="34" charset="0"/>
                <a:ea typeface="Calibri" panose="020F0502020204030204" pitchFamily="34" charset="0"/>
                <a:cs typeface="Times New Roman" panose="02020603050405020304" pitchFamily="18" charset="0"/>
              </a:rPr>
              <a:t> , COUNT(</a:t>
            </a:r>
            <a:r>
              <a:rPr lang="tr-TR" sz="1800" dirty="0" err="1">
                <a:effectLst/>
                <a:latin typeface="Calibri" panose="020F0502020204030204" pitchFamily="34" charset="0"/>
                <a:ea typeface="Calibri" panose="020F0502020204030204" pitchFamily="34" charset="0"/>
                <a:cs typeface="Times New Roman" panose="02020603050405020304" pitchFamily="18" charset="0"/>
              </a:rPr>
              <a:t>rental_rate</a:t>
            </a:r>
            <a:r>
              <a:rPr lang="tr-TR" sz="1800" dirty="0">
                <a:effectLst/>
                <a:latin typeface="Calibri" panose="020F0502020204030204" pitchFamily="34" charset="0"/>
                <a:ea typeface="Calibri" panose="020F0502020204030204" pitchFamily="34" charset="0"/>
                <a:cs typeface="Times New Roman" panose="02020603050405020304" pitchFamily="18" charset="0"/>
              </a:rPr>
              <a:t>)</a:t>
            </a:r>
          </a:p>
          <a:p>
            <a:pPr marL="0" indent="0">
              <a:lnSpc>
                <a:spcPct val="107000"/>
              </a:lnSpc>
              <a:spcAft>
                <a:spcPts val="800"/>
              </a:spcAft>
              <a:buNone/>
            </a:pPr>
            <a:r>
              <a:rPr lang="tr-TR" sz="1800" dirty="0">
                <a:effectLst/>
                <a:latin typeface="Calibri" panose="020F0502020204030204" pitchFamily="34" charset="0"/>
                <a:ea typeface="Calibri" panose="020F0502020204030204" pitchFamily="34" charset="0"/>
                <a:cs typeface="Times New Roman" panose="02020603050405020304" pitchFamily="18" charset="0"/>
              </a:rPr>
              <a:t>	FROM </a:t>
            </a:r>
            <a:r>
              <a:rPr lang="tr-TR" sz="1800" dirty="0" err="1">
                <a:effectLst/>
                <a:latin typeface="Calibri" panose="020F0502020204030204" pitchFamily="34" charset="0"/>
                <a:ea typeface="Calibri" panose="020F0502020204030204" pitchFamily="34" charset="0"/>
                <a:cs typeface="Times New Roman" panose="02020603050405020304" pitchFamily="18" charset="0"/>
              </a:rPr>
              <a:t>public.film</a:t>
            </a:r>
            <a:endParaRPr lang="tr-TR"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r>
              <a:rPr lang="tr-TR" sz="1800" dirty="0">
                <a:effectLst/>
                <a:latin typeface="Calibri" panose="020F0502020204030204" pitchFamily="34" charset="0"/>
                <a:ea typeface="Calibri" panose="020F0502020204030204" pitchFamily="34" charset="0"/>
                <a:cs typeface="Times New Roman" panose="02020603050405020304" pitchFamily="18" charset="0"/>
              </a:rPr>
              <a:t>	GROUP BY </a:t>
            </a:r>
            <a:r>
              <a:rPr lang="tr-TR" sz="1800" dirty="0" err="1">
                <a:effectLst/>
                <a:latin typeface="Calibri" panose="020F0502020204030204" pitchFamily="34" charset="0"/>
                <a:ea typeface="Calibri" panose="020F0502020204030204" pitchFamily="34" charset="0"/>
                <a:cs typeface="Times New Roman" panose="02020603050405020304" pitchFamily="18" charset="0"/>
              </a:rPr>
              <a:t>rental_rate</a:t>
            </a:r>
            <a:r>
              <a:rPr lang="tr-TR" sz="1800" dirty="0">
                <a:effectLst/>
                <a:latin typeface="Calibri" panose="020F0502020204030204" pitchFamily="34" charset="0"/>
                <a:ea typeface="Calibri" panose="020F0502020204030204" pitchFamily="34" charset="0"/>
                <a:cs typeface="Times New Roman" panose="02020603050405020304" pitchFamily="18" charset="0"/>
              </a:rPr>
              <a:t>;</a:t>
            </a:r>
            <a:endParaRPr lang="tr-TR" dirty="0"/>
          </a:p>
          <a:p>
            <a:r>
              <a:rPr lang="tr-TR" dirty="0"/>
              <a:t>SORU 5 : Hangi </a:t>
            </a:r>
            <a:r>
              <a:rPr lang="tr-TR" dirty="0" err="1"/>
              <a:t>rating’den</a:t>
            </a:r>
            <a:r>
              <a:rPr lang="tr-TR" dirty="0"/>
              <a:t> </a:t>
            </a:r>
            <a:r>
              <a:rPr lang="tr-TR" dirty="0" err="1"/>
              <a:t>kaçtane</a:t>
            </a:r>
            <a:r>
              <a:rPr lang="tr-TR" dirty="0"/>
              <a:t> var</a:t>
            </a:r>
          </a:p>
          <a:p>
            <a:pPr marL="0" indent="0">
              <a:lnSpc>
                <a:spcPct val="107000"/>
              </a:lnSpc>
              <a:spcAft>
                <a:spcPts val="800"/>
              </a:spcAft>
              <a:buNone/>
            </a:pPr>
            <a:r>
              <a:rPr lang="tr-TR" sz="1800" dirty="0">
                <a:effectLst/>
                <a:latin typeface="Calibri" panose="020F0502020204030204" pitchFamily="34" charset="0"/>
                <a:ea typeface="Calibri" panose="020F0502020204030204" pitchFamily="34" charset="0"/>
                <a:cs typeface="Times New Roman" panose="02020603050405020304" pitchFamily="18" charset="0"/>
              </a:rPr>
              <a:t>	SELECT </a:t>
            </a:r>
            <a:r>
              <a:rPr lang="tr-TR" sz="1800" dirty="0" err="1">
                <a:effectLst/>
                <a:latin typeface="Calibri" panose="020F0502020204030204" pitchFamily="34" charset="0"/>
                <a:ea typeface="Calibri" panose="020F0502020204030204" pitchFamily="34" charset="0"/>
                <a:cs typeface="Times New Roman" panose="02020603050405020304" pitchFamily="18" charset="0"/>
              </a:rPr>
              <a:t>rating</a:t>
            </a:r>
            <a:r>
              <a:rPr lang="tr-TR" sz="1800" dirty="0">
                <a:effectLst/>
                <a:latin typeface="Calibri" panose="020F0502020204030204" pitchFamily="34" charset="0"/>
                <a:ea typeface="Calibri" panose="020F0502020204030204" pitchFamily="34" charset="0"/>
                <a:cs typeface="Times New Roman" panose="02020603050405020304" pitchFamily="18" charset="0"/>
              </a:rPr>
              <a:t> , COUNT(</a:t>
            </a:r>
            <a:r>
              <a:rPr lang="tr-TR" sz="1800" dirty="0" err="1">
                <a:effectLst/>
                <a:latin typeface="Calibri" panose="020F0502020204030204" pitchFamily="34" charset="0"/>
                <a:ea typeface="Calibri" panose="020F0502020204030204" pitchFamily="34" charset="0"/>
                <a:cs typeface="Times New Roman" panose="02020603050405020304" pitchFamily="18" charset="0"/>
              </a:rPr>
              <a:t>rating</a:t>
            </a:r>
            <a:r>
              <a:rPr lang="tr-TR" sz="1800" dirty="0">
                <a:effectLst/>
                <a:latin typeface="Calibri" panose="020F0502020204030204" pitchFamily="34" charset="0"/>
                <a:ea typeface="Calibri" panose="020F0502020204030204" pitchFamily="34" charset="0"/>
                <a:cs typeface="Times New Roman" panose="02020603050405020304" pitchFamily="18" charset="0"/>
              </a:rPr>
              <a:t>) AS </a:t>
            </a:r>
            <a:r>
              <a:rPr lang="tr-TR" sz="1800" dirty="0" err="1">
                <a:effectLst/>
                <a:latin typeface="Calibri" panose="020F0502020204030204" pitchFamily="34" charset="0"/>
                <a:ea typeface="Calibri" panose="020F0502020204030204" pitchFamily="34" charset="0"/>
                <a:cs typeface="Times New Roman" panose="02020603050405020304" pitchFamily="18" charset="0"/>
              </a:rPr>
              <a:t>count_rating</a:t>
            </a:r>
            <a:endParaRPr lang="tr-TR"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r>
              <a:rPr lang="tr-TR" sz="1800" dirty="0">
                <a:effectLst/>
                <a:latin typeface="Calibri" panose="020F0502020204030204" pitchFamily="34" charset="0"/>
                <a:ea typeface="Calibri" panose="020F0502020204030204" pitchFamily="34" charset="0"/>
                <a:cs typeface="Times New Roman" panose="02020603050405020304" pitchFamily="18" charset="0"/>
              </a:rPr>
              <a:t>	FROM </a:t>
            </a:r>
            <a:r>
              <a:rPr lang="tr-TR" sz="1800" dirty="0" err="1">
                <a:effectLst/>
                <a:latin typeface="Calibri" panose="020F0502020204030204" pitchFamily="34" charset="0"/>
                <a:ea typeface="Calibri" panose="020F0502020204030204" pitchFamily="34" charset="0"/>
                <a:cs typeface="Times New Roman" panose="02020603050405020304" pitchFamily="18" charset="0"/>
              </a:rPr>
              <a:t>public.film</a:t>
            </a:r>
            <a:endParaRPr lang="tr-TR"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r>
              <a:rPr lang="tr-TR" sz="1800" dirty="0">
                <a:effectLst/>
                <a:latin typeface="Calibri" panose="020F0502020204030204" pitchFamily="34" charset="0"/>
                <a:ea typeface="Calibri" panose="020F0502020204030204" pitchFamily="34" charset="0"/>
                <a:cs typeface="Times New Roman" panose="02020603050405020304" pitchFamily="18" charset="0"/>
              </a:rPr>
              <a:t>	GROUP BY </a:t>
            </a:r>
            <a:r>
              <a:rPr lang="tr-TR" sz="1800" dirty="0" err="1">
                <a:effectLst/>
                <a:latin typeface="Calibri" panose="020F0502020204030204" pitchFamily="34" charset="0"/>
                <a:ea typeface="Calibri" panose="020F0502020204030204" pitchFamily="34" charset="0"/>
                <a:cs typeface="Times New Roman" panose="02020603050405020304" pitchFamily="18" charset="0"/>
              </a:rPr>
              <a:t>rating</a:t>
            </a:r>
            <a:endParaRPr lang="tr-TR"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r>
              <a:rPr lang="tr-TR" sz="1800" dirty="0">
                <a:effectLst/>
                <a:latin typeface="Calibri" panose="020F0502020204030204" pitchFamily="34" charset="0"/>
                <a:ea typeface="Calibri" panose="020F0502020204030204" pitchFamily="34" charset="0"/>
                <a:cs typeface="Times New Roman" panose="02020603050405020304" pitchFamily="18" charset="0"/>
              </a:rPr>
              <a:t>	HAVING </a:t>
            </a:r>
            <a:r>
              <a:rPr lang="tr-TR" sz="1800" dirty="0" err="1">
                <a:effectLst/>
                <a:latin typeface="Calibri" panose="020F0502020204030204" pitchFamily="34" charset="0"/>
                <a:ea typeface="Calibri" panose="020F0502020204030204" pitchFamily="34" charset="0"/>
                <a:cs typeface="Times New Roman" panose="02020603050405020304" pitchFamily="18" charset="0"/>
              </a:rPr>
              <a:t>rating</a:t>
            </a:r>
            <a:r>
              <a:rPr lang="tr-TR" sz="1800" dirty="0">
                <a:effectLst/>
                <a:latin typeface="Calibri" panose="020F0502020204030204" pitchFamily="34" charset="0"/>
                <a:ea typeface="Calibri" panose="020F0502020204030204" pitchFamily="34" charset="0"/>
                <a:cs typeface="Times New Roman" panose="02020603050405020304" pitchFamily="18" charset="0"/>
              </a:rPr>
              <a:t> != 'R’</a:t>
            </a:r>
          </a:p>
          <a:p>
            <a:pPr marL="0" indent="0">
              <a:lnSpc>
                <a:spcPct val="107000"/>
              </a:lnSpc>
              <a:spcAft>
                <a:spcPts val="800"/>
              </a:spcAft>
              <a:buNone/>
            </a:pPr>
            <a:r>
              <a:rPr lang="tr-TR" sz="1800" dirty="0">
                <a:effectLst/>
                <a:latin typeface="Calibri" panose="020F0502020204030204" pitchFamily="34" charset="0"/>
                <a:ea typeface="Calibri" panose="020F0502020204030204" pitchFamily="34" charset="0"/>
                <a:cs typeface="Times New Roman" panose="02020603050405020304" pitchFamily="18" charset="0"/>
              </a:rPr>
              <a:t>	ORDER BY </a:t>
            </a:r>
            <a:r>
              <a:rPr lang="tr-TR" sz="1800" dirty="0" err="1">
                <a:effectLst/>
                <a:latin typeface="Calibri" panose="020F0502020204030204" pitchFamily="34" charset="0"/>
                <a:ea typeface="Calibri" panose="020F0502020204030204" pitchFamily="34" charset="0"/>
                <a:cs typeface="Times New Roman" panose="02020603050405020304" pitchFamily="18" charset="0"/>
              </a:rPr>
              <a:t>count_rating</a:t>
            </a:r>
            <a:r>
              <a:rPr lang="tr-TR" sz="1800" dirty="0">
                <a:effectLst/>
                <a:latin typeface="Calibri" panose="020F0502020204030204" pitchFamily="34" charset="0"/>
                <a:ea typeface="Calibri" panose="020F0502020204030204" pitchFamily="34" charset="0"/>
                <a:cs typeface="Times New Roman" panose="02020603050405020304" pitchFamily="18" charset="0"/>
              </a:rPr>
              <a:t> DESC;</a:t>
            </a:r>
          </a:p>
        </p:txBody>
      </p:sp>
    </p:spTree>
    <p:extLst>
      <p:ext uri="{BB962C8B-B14F-4D97-AF65-F5344CB8AC3E}">
        <p14:creationId xmlns:p14="http://schemas.microsoft.com/office/powerpoint/2010/main" val="218984928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652FADF-5250-42DE-93B8-F14208CA2388}"/>
              </a:ext>
            </a:extLst>
          </p:cNvPr>
          <p:cNvSpPr>
            <a:spLocks noGrp="1"/>
          </p:cNvSpPr>
          <p:nvPr>
            <p:ph type="title"/>
          </p:nvPr>
        </p:nvSpPr>
        <p:spPr/>
        <p:txBody>
          <a:bodyPr/>
          <a:lstStyle/>
          <a:p>
            <a:r>
              <a:rPr lang="tr-TR" dirty="0"/>
              <a:t>Proje örnekleri</a:t>
            </a:r>
          </a:p>
        </p:txBody>
      </p:sp>
      <p:sp>
        <p:nvSpPr>
          <p:cNvPr id="3" name="İçerik Yer Tutucusu 2">
            <a:extLst>
              <a:ext uri="{FF2B5EF4-FFF2-40B4-BE49-F238E27FC236}">
                <a16:creationId xmlns:a16="http://schemas.microsoft.com/office/drawing/2014/main" id="{A3FC8174-24E1-4569-82A6-B64565C40638}"/>
              </a:ext>
            </a:extLst>
          </p:cNvPr>
          <p:cNvSpPr>
            <a:spLocks noGrp="1"/>
          </p:cNvSpPr>
          <p:nvPr>
            <p:ph idx="1"/>
          </p:nvPr>
        </p:nvSpPr>
        <p:spPr>
          <a:xfrm>
            <a:off x="581192" y="2180496"/>
            <a:ext cx="11029615" cy="4488752"/>
          </a:xfrm>
        </p:spPr>
        <p:txBody>
          <a:bodyPr>
            <a:normAutofit fontScale="92500" lnSpcReduction="20000"/>
          </a:bodyPr>
          <a:lstStyle/>
          <a:p>
            <a:pPr marL="0" indent="0">
              <a:buNone/>
            </a:pPr>
            <a:endParaRPr lang="tr-TR" dirty="0"/>
          </a:p>
          <a:p>
            <a:r>
              <a:rPr lang="tr-TR" dirty="0"/>
              <a:t>SORU 6 : En uzun film hangisi</a:t>
            </a:r>
          </a:p>
          <a:p>
            <a:pPr marL="0" indent="0">
              <a:lnSpc>
                <a:spcPct val="107000"/>
              </a:lnSpc>
              <a:spcAft>
                <a:spcPts val="800"/>
              </a:spcAft>
              <a:buNone/>
            </a:pPr>
            <a:r>
              <a:rPr lang="tr-TR" sz="1800" dirty="0">
                <a:effectLst/>
                <a:latin typeface="Calibri" panose="020F0502020204030204" pitchFamily="34" charset="0"/>
                <a:ea typeface="Calibri" panose="020F0502020204030204" pitchFamily="34" charset="0"/>
                <a:cs typeface="Times New Roman" panose="02020603050405020304" pitchFamily="18" charset="0"/>
              </a:rPr>
              <a:t>	SELECT *</a:t>
            </a:r>
          </a:p>
          <a:p>
            <a:pPr marL="0" indent="0">
              <a:lnSpc>
                <a:spcPct val="107000"/>
              </a:lnSpc>
              <a:spcAft>
                <a:spcPts val="800"/>
              </a:spcAft>
              <a:buNone/>
            </a:pPr>
            <a:r>
              <a:rPr lang="tr-TR" sz="1800" dirty="0">
                <a:effectLst/>
                <a:latin typeface="Calibri" panose="020F0502020204030204" pitchFamily="34" charset="0"/>
                <a:ea typeface="Calibri" panose="020F0502020204030204" pitchFamily="34" charset="0"/>
                <a:cs typeface="Times New Roman" panose="02020603050405020304" pitchFamily="18" charset="0"/>
              </a:rPr>
              <a:t>	FROM </a:t>
            </a:r>
            <a:r>
              <a:rPr lang="tr-TR" sz="1800" dirty="0" err="1">
                <a:effectLst/>
                <a:latin typeface="Calibri" panose="020F0502020204030204" pitchFamily="34" charset="0"/>
                <a:ea typeface="Calibri" panose="020F0502020204030204" pitchFamily="34" charset="0"/>
                <a:cs typeface="Times New Roman" panose="02020603050405020304" pitchFamily="18" charset="0"/>
              </a:rPr>
              <a:t>public.film</a:t>
            </a:r>
            <a:endParaRPr lang="tr-TR"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r>
              <a:rPr lang="tr-TR" sz="1800" dirty="0">
                <a:effectLst/>
                <a:latin typeface="Calibri" panose="020F0502020204030204" pitchFamily="34" charset="0"/>
                <a:ea typeface="Calibri" panose="020F0502020204030204" pitchFamily="34" charset="0"/>
                <a:cs typeface="Times New Roman" panose="02020603050405020304" pitchFamily="18" charset="0"/>
              </a:rPr>
              <a:t>	ORDER BY </a:t>
            </a:r>
            <a:r>
              <a:rPr lang="tr-TR" sz="1800" dirty="0" err="1">
                <a:effectLst/>
                <a:latin typeface="Calibri" panose="020F0502020204030204" pitchFamily="34" charset="0"/>
                <a:ea typeface="Calibri" panose="020F0502020204030204" pitchFamily="34" charset="0"/>
                <a:cs typeface="Times New Roman" panose="02020603050405020304" pitchFamily="18" charset="0"/>
              </a:rPr>
              <a:t>length</a:t>
            </a:r>
            <a:r>
              <a:rPr lang="tr-TR" sz="1800" dirty="0">
                <a:effectLst/>
                <a:latin typeface="Calibri" panose="020F0502020204030204" pitchFamily="34" charset="0"/>
                <a:ea typeface="Calibri" panose="020F0502020204030204" pitchFamily="34" charset="0"/>
                <a:cs typeface="Times New Roman" panose="02020603050405020304" pitchFamily="18" charset="0"/>
              </a:rPr>
              <a:t> DESC;</a:t>
            </a:r>
            <a:endParaRPr lang="tr-TR" dirty="0"/>
          </a:p>
          <a:p>
            <a:r>
              <a:rPr lang="tr-TR" dirty="0"/>
              <a:t>SORU 7 : Özel özellikler alanında </a:t>
            </a:r>
            <a:r>
              <a:rPr lang="tr-TR" dirty="0" err="1"/>
              <a:t>Deleted</a:t>
            </a:r>
            <a:r>
              <a:rPr lang="tr-TR" dirty="0"/>
              <a:t> Scenes olanları bul</a:t>
            </a:r>
          </a:p>
          <a:p>
            <a:pPr marL="0" indent="0">
              <a:lnSpc>
                <a:spcPct val="107000"/>
              </a:lnSpc>
              <a:spcAft>
                <a:spcPts val="800"/>
              </a:spcAft>
              <a:buNone/>
            </a:pPr>
            <a:r>
              <a:rPr lang="tr-TR" sz="1800" dirty="0">
                <a:effectLst/>
                <a:latin typeface="Calibri" panose="020F0502020204030204" pitchFamily="34" charset="0"/>
                <a:ea typeface="Calibri" panose="020F0502020204030204" pitchFamily="34" charset="0"/>
                <a:cs typeface="Times New Roman" panose="02020603050405020304" pitchFamily="18" charset="0"/>
              </a:rPr>
              <a:t>	SELECT *</a:t>
            </a:r>
          </a:p>
          <a:p>
            <a:pPr marL="0" indent="0">
              <a:lnSpc>
                <a:spcPct val="107000"/>
              </a:lnSpc>
              <a:spcAft>
                <a:spcPts val="800"/>
              </a:spcAft>
              <a:buNone/>
            </a:pPr>
            <a:r>
              <a:rPr lang="tr-TR" sz="1800" dirty="0">
                <a:effectLst/>
                <a:latin typeface="Calibri" panose="020F0502020204030204" pitchFamily="34" charset="0"/>
                <a:ea typeface="Calibri" panose="020F0502020204030204" pitchFamily="34" charset="0"/>
                <a:cs typeface="Times New Roman" panose="02020603050405020304" pitchFamily="18" charset="0"/>
              </a:rPr>
              <a:t>	FROM </a:t>
            </a:r>
            <a:r>
              <a:rPr lang="tr-TR" sz="1800" dirty="0" err="1">
                <a:effectLst/>
                <a:latin typeface="Calibri" panose="020F0502020204030204" pitchFamily="34" charset="0"/>
                <a:ea typeface="Calibri" panose="020F0502020204030204" pitchFamily="34" charset="0"/>
                <a:cs typeface="Times New Roman" panose="02020603050405020304" pitchFamily="18" charset="0"/>
              </a:rPr>
              <a:t>public.film</a:t>
            </a:r>
            <a:endParaRPr lang="tr-TR"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r>
              <a:rPr lang="tr-TR" sz="1800" dirty="0">
                <a:effectLst/>
                <a:latin typeface="Calibri" panose="020F0502020204030204" pitchFamily="34" charset="0"/>
                <a:ea typeface="Calibri" panose="020F0502020204030204" pitchFamily="34" charset="0"/>
                <a:cs typeface="Times New Roman" panose="02020603050405020304" pitchFamily="18" charset="0"/>
              </a:rPr>
              <a:t>	WHERE </a:t>
            </a:r>
            <a:r>
              <a:rPr lang="tr-TR" sz="1800" dirty="0" err="1">
                <a:effectLst/>
                <a:latin typeface="Calibri" panose="020F0502020204030204" pitchFamily="34" charset="0"/>
                <a:ea typeface="Calibri" panose="020F0502020204030204" pitchFamily="34" charset="0"/>
                <a:cs typeface="Times New Roman" panose="02020603050405020304" pitchFamily="18" charset="0"/>
              </a:rPr>
              <a:t>special_features</a:t>
            </a:r>
            <a:r>
              <a:rPr lang="tr-TR" sz="1800" dirty="0">
                <a:effectLst/>
                <a:latin typeface="Calibri" panose="020F0502020204030204" pitchFamily="34" charset="0"/>
                <a:ea typeface="Calibri" panose="020F0502020204030204" pitchFamily="34" charset="0"/>
                <a:cs typeface="Times New Roman" panose="02020603050405020304" pitchFamily="18" charset="0"/>
              </a:rPr>
              <a:t>[0] = '</a:t>
            </a:r>
            <a:r>
              <a:rPr lang="tr-TR" sz="1800" dirty="0" err="1">
                <a:effectLst/>
                <a:latin typeface="Calibri" panose="020F0502020204030204" pitchFamily="34" charset="0"/>
                <a:ea typeface="Calibri" panose="020F0502020204030204" pitchFamily="34" charset="0"/>
                <a:cs typeface="Times New Roman" panose="02020603050405020304" pitchFamily="18" charset="0"/>
              </a:rPr>
              <a:t>Deleted</a:t>
            </a:r>
            <a:r>
              <a:rPr lang="tr-TR" sz="1800" dirty="0">
                <a:effectLst/>
                <a:latin typeface="Calibri" panose="020F0502020204030204" pitchFamily="34" charset="0"/>
                <a:ea typeface="Calibri" panose="020F0502020204030204" pitchFamily="34" charset="0"/>
                <a:cs typeface="Times New Roman" panose="02020603050405020304" pitchFamily="18" charset="0"/>
              </a:rPr>
              <a:t> Scenes' OR </a:t>
            </a:r>
          </a:p>
          <a:p>
            <a:pPr marL="0" indent="0">
              <a:lnSpc>
                <a:spcPct val="107000"/>
              </a:lnSpc>
              <a:spcAft>
                <a:spcPts val="800"/>
              </a:spcAft>
              <a:buNone/>
            </a:pPr>
            <a:r>
              <a:rPr lang="tr-TR" sz="1800" dirty="0">
                <a:effectLst/>
                <a:latin typeface="Calibri" panose="020F0502020204030204" pitchFamily="34" charset="0"/>
                <a:ea typeface="Calibri" panose="020F0502020204030204" pitchFamily="34" charset="0"/>
                <a:cs typeface="Times New Roman" panose="02020603050405020304" pitchFamily="18" charset="0"/>
              </a:rPr>
              <a:t>		     </a:t>
            </a:r>
            <a:r>
              <a:rPr lang="tr-TR" sz="1800" dirty="0" err="1">
                <a:effectLst/>
                <a:latin typeface="Calibri" panose="020F0502020204030204" pitchFamily="34" charset="0"/>
                <a:ea typeface="Calibri" panose="020F0502020204030204" pitchFamily="34" charset="0"/>
                <a:cs typeface="Times New Roman" panose="02020603050405020304" pitchFamily="18" charset="0"/>
              </a:rPr>
              <a:t>special_features</a:t>
            </a:r>
            <a:r>
              <a:rPr lang="tr-TR" sz="1800" dirty="0">
                <a:effectLst/>
                <a:latin typeface="Calibri" panose="020F0502020204030204" pitchFamily="34" charset="0"/>
                <a:ea typeface="Calibri" panose="020F0502020204030204" pitchFamily="34" charset="0"/>
                <a:cs typeface="Times New Roman" panose="02020603050405020304" pitchFamily="18" charset="0"/>
              </a:rPr>
              <a:t>[1] = '</a:t>
            </a:r>
            <a:r>
              <a:rPr lang="tr-TR" sz="1800" dirty="0" err="1">
                <a:effectLst/>
                <a:latin typeface="Calibri" panose="020F0502020204030204" pitchFamily="34" charset="0"/>
                <a:ea typeface="Calibri" panose="020F0502020204030204" pitchFamily="34" charset="0"/>
                <a:cs typeface="Times New Roman" panose="02020603050405020304" pitchFamily="18" charset="0"/>
              </a:rPr>
              <a:t>Deleted</a:t>
            </a:r>
            <a:r>
              <a:rPr lang="tr-TR" sz="1800" dirty="0">
                <a:effectLst/>
                <a:latin typeface="Calibri" panose="020F0502020204030204" pitchFamily="34" charset="0"/>
                <a:ea typeface="Calibri" panose="020F0502020204030204" pitchFamily="34" charset="0"/>
                <a:cs typeface="Times New Roman" panose="02020603050405020304" pitchFamily="18" charset="0"/>
              </a:rPr>
              <a:t> Scenes' OR</a:t>
            </a:r>
          </a:p>
          <a:p>
            <a:pPr marL="0" indent="0">
              <a:lnSpc>
                <a:spcPct val="107000"/>
              </a:lnSpc>
              <a:spcAft>
                <a:spcPts val="800"/>
              </a:spcAft>
              <a:buNone/>
            </a:pPr>
            <a:r>
              <a:rPr lang="tr-TR" sz="1800" dirty="0">
                <a:effectLst/>
                <a:latin typeface="Calibri" panose="020F0502020204030204" pitchFamily="34" charset="0"/>
                <a:ea typeface="Calibri" panose="020F0502020204030204" pitchFamily="34" charset="0"/>
                <a:cs typeface="Times New Roman" panose="02020603050405020304" pitchFamily="18" charset="0"/>
              </a:rPr>
              <a:t>	  	     </a:t>
            </a:r>
            <a:r>
              <a:rPr lang="tr-TR" sz="1800" dirty="0" err="1">
                <a:effectLst/>
                <a:latin typeface="Calibri" panose="020F0502020204030204" pitchFamily="34" charset="0"/>
                <a:ea typeface="Calibri" panose="020F0502020204030204" pitchFamily="34" charset="0"/>
                <a:cs typeface="Times New Roman" panose="02020603050405020304" pitchFamily="18" charset="0"/>
              </a:rPr>
              <a:t>special_features</a:t>
            </a:r>
            <a:r>
              <a:rPr lang="tr-TR" sz="1800" dirty="0">
                <a:effectLst/>
                <a:latin typeface="Calibri" panose="020F0502020204030204" pitchFamily="34" charset="0"/>
                <a:ea typeface="Calibri" panose="020F0502020204030204" pitchFamily="34" charset="0"/>
                <a:cs typeface="Times New Roman" panose="02020603050405020304" pitchFamily="18" charset="0"/>
              </a:rPr>
              <a:t>[2] = '</a:t>
            </a:r>
            <a:r>
              <a:rPr lang="tr-TR" sz="1800" dirty="0" err="1">
                <a:effectLst/>
                <a:latin typeface="Calibri" panose="020F0502020204030204" pitchFamily="34" charset="0"/>
                <a:ea typeface="Calibri" panose="020F0502020204030204" pitchFamily="34" charset="0"/>
                <a:cs typeface="Times New Roman" panose="02020603050405020304" pitchFamily="18" charset="0"/>
              </a:rPr>
              <a:t>Deleted</a:t>
            </a:r>
            <a:r>
              <a:rPr lang="tr-TR" sz="1800" dirty="0">
                <a:effectLst/>
                <a:latin typeface="Calibri" panose="020F0502020204030204" pitchFamily="34" charset="0"/>
                <a:ea typeface="Calibri" panose="020F0502020204030204" pitchFamily="34" charset="0"/>
                <a:cs typeface="Times New Roman" panose="02020603050405020304" pitchFamily="18" charset="0"/>
              </a:rPr>
              <a:t> Scenes' OR</a:t>
            </a:r>
          </a:p>
          <a:p>
            <a:pPr marL="0" indent="0">
              <a:lnSpc>
                <a:spcPct val="107000"/>
              </a:lnSpc>
              <a:spcAft>
                <a:spcPts val="800"/>
              </a:spcAft>
              <a:buNone/>
            </a:pPr>
            <a:r>
              <a:rPr lang="tr-TR" sz="1800" dirty="0">
                <a:effectLst/>
                <a:latin typeface="Calibri" panose="020F0502020204030204" pitchFamily="34" charset="0"/>
                <a:ea typeface="Calibri" panose="020F0502020204030204" pitchFamily="34" charset="0"/>
                <a:cs typeface="Times New Roman" panose="02020603050405020304" pitchFamily="18" charset="0"/>
              </a:rPr>
              <a:t>	  	     </a:t>
            </a:r>
            <a:r>
              <a:rPr lang="tr-TR" sz="1800" dirty="0" err="1">
                <a:effectLst/>
                <a:latin typeface="Calibri" panose="020F0502020204030204" pitchFamily="34" charset="0"/>
                <a:ea typeface="Calibri" panose="020F0502020204030204" pitchFamily="34" charset="0"/>
                <a:cs typeface="Times New Roman" panose="02020603050405020304" pitchFamily="18" charset="0"/>
              </a:rPr>
              <a:t>special_features</a:t>
            </a:r>
            <a:r>
              <a:rPr lang="tr-TR" sz="1800" dirty="0">
                <a:effectLst/>
                <a:latin typeface="Calibri" panose="020F0502020204030204" pitchFamily="34" charset="0"/>
                <a:ea typeface="Calibri" panose="020F0502020204030204" pitchFamily="34" charset="0"/>
                <a:cs typeface="Times New Roman" panose="02020603050405020304" pitchFamily="18" charset="0"/>
              </a:rPr>
              <a:t>[3] = '</a:t>
            </a:r>
            <a:r>
              <a:rPr lang="tr-TR" sz="1800" dirty="0" err="1">
                <a:effectLst/>
                <a:latin typeface="Calibri" panose="020F0502020204030204" pitchFamily="34" charset="0"/>
                <a:ea typeface="Calibri" panose="020F0502020204030204" pitchFamily="34" charset="0"/>
                <a:cs typeface="Times New Roman" panose="02020603050405020304" pitchFamily="18" charset="0"/>
              </a:rPr>
              <a:t>Deleted</a:t>
            </a:r>
            <a:r>
              <a:rPr lang="tr-TR" sz="1800" dirty="0">
                <a:effectLst/>
                <a:latin typeface="Calibri" panose="020F0502020204030204" pitchFamily="34" charset="0"/>
                <a:ea typeface="Calibri" panose="020F0502020204030204" pitchFamily="34" charset="0"/>
                <a:cs typeface="Times New Roman" panose="02020603050405020304" pitchFamily="18" charset="0"/>
              </a:rPr>
              <a:t> Scenes';</a:t>
            </a:r>
          </a:p>
          <a:p>
            <a:endParaRPr lang="tr-TR" dirty="0"/>
          </a:p>
        </p:txBody>
      </p:sp>
    </p:spTree>
    <p:extLst>
      <p:ext uri="{BB962C8B-B14F-4D97-AF65-F5344CB8AC3E}">
        <p14:creationId xmlns:p14="http://schemas.microsoft.com/office/powerpoint/2010/main" val="191176018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C71945DC-FE94-49D6-9C34-965F2390F583}"/>
              </a:ext>
            </a:extLst>
          </p:cNvPr>
          <p:cNvSpPr>
            <a:spLocks noGrp="1"/>
          </p:cNvSpPr>
          <p:nvPr>
            <p:ph type="title"/>
          </p:nvPr>
        </p:nvSpPr>
        <p:spPr/>
        <p:txBody>
          <a:bodyPr/>
          <a:lstStyle/>
          <a:p>
            <a:r>
              <a:rPr lang="tr-TR" dirty="0"/>
              <a:t>Veri bütünlüğü</a:t>
            </a:r>
          </a:p>
        </p:txBody>
      </p:sp>
      <p:sp>
        <p:nvSpPr>
          <p:cNvPr id="3" name="İçerik Yer Tutucusu 2">
            <a:extLst>
              <a:ext uri="{FF2B5EF4-FFF2-40B4-BE49-F238E27FC236}">
                <a16:creationId xmlns:a16="http://schemas.microsoft.com/office/drawing/2014/main" id="{796B0761-108F-48B5-A899-62B0916AB67E}"/>
              </a:ext>
            </a:extLst>
          </p:cNvPr>
          <p:cNvSpPr>
            <a:spLocks noGrp="1"/>
          </p:cNvSpPr>
          <p:nvPr>
            <p:ph idx="1"/>
          </p:nvPr>
        </p:nvSpPr>
        <p:spPr/>
        <p:txBody>
          <a:bodyPr/>
          <a:lstStyle/>
          <a:p>
            <a:r>
              <a:rPr lang="tr-TR" dirty="0"/>
              <a:t>Verinin birden fazla parçaya bölünmesi, belirli kurallar ve kısıtlar altında veri ekleme, </a:t>
            </a:r>
          </a:p>
          <a:p>
            <a:pPr marL="0" indent="0">
              <a:buNone/>
            </a:pPr>
            <a:r>
              <a:rPr lang="tr-TR" dirty="0"/>
              <a:t>silme ve güncelleme işlemlerinden sonra bile o veritabanının fiziksel ve mantıksal </a:t>
            </a:r>
          </a:p>
          <a:p>
            <a:pPr marL="0" indent="0">
              <a:buNone/>
            </a:pPr>
            <a:r>
              <a:rPr lang="tr-TR" dirty="0"/>
              <a:t>yapısında içerdiği verilerin bozulmamasıdır. </a:t>
            </a:r>
          </a:p>
          <a:p>
            <a:r>
              <a:rPr lang="tr-TR" dirty="0"/>
              <a:t>Veritabanında sakladığımız verilerin belirli şartları sağlaması gerekebilir. </a:t>
            </a:r>
          </a:p>
          <a:p>
            <a:pPr marL="0" indent="0">
              <a:buNone/>
            </a:pPr>
            <a:r>
              <a:rPr lang="tr-TR" dirty="0"/>
              <a:t>Örneğin, öğrenci notlarını veritabanında saklayacaksak girilen değerin sayısal olmasını bekleriz. </a:t>
            </a:r>
          </a:p>
          <a:p>
            <a:endParaRPr lang="tr-TR" dirty="0"/>
          </a:p>
        </p:txBody>
      </p:sp>
      <p:pic>
        <p:nvPicPr>
          <p:cNvPr id="5" name="İçerik Yer Tutucusu 3">
            <a:extLst>
              <a:ext uri="{FF2B5EF4-FFF2-40B4-BE49-F238E27FC236}">
                <a16:creationId xmlns:a16="http://schemas.microsoft.com/office/drawing/2014/main" id="{2B568169-2F0D-4E11-988F-60FB03A9EDE2}"/>
              </a:ext>
            </a:extLst>
          </p:cNvPr>
          <p:cNvPicPr>
            <a:picLocks noGrp="1" noChangeAspect="1"/>
          </p:cNvPicPr>
          <p:nvPr/>
        </p:nvPicPr>
        <p:blipFill>
          <a:blip r:embed="rId2" cstate="print">
            <a:extLst>
              <a:ext uri="{28A0092B-C50C-407E-A947-70E740481C1C}">
                <a14:useLocalDpi xmlns:a14="http://schemas.microsoft.com/office/drawing/2010/main" val="0"/>
              </a:ext>
            </a:extLst>
          </a:blip>
          <a:stretch>
            <a:fillRect/>
          </a:stretch>
        </p:blipFill>
        <p:spPr>
          <a:xfrm>
            <a:off x="9454393" y="2589001"/>
            <a:ext cx="2594354" cy="2861291"/>
          </a:xfrm>
          <a:prstGeom prst="rect">
            <a:avLst/>
          </a:prstGeom>
        </p:spPr>
      </p:pic>
    </p:spTree>
    <p:extLst>
      <p:ext uri="{BB962C8B-B14F-4D97-AF65-F5344CB8AC3E}">
        <p14:creationId xmlns:p14="http://schemas.microsoft.com/office/powerpoint/2010/main" val="133373649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5025E6E-6361-4D55-86DB-C2F17B7302DC}"/>
              </a:ext>
            </a:extLst>
          </p:cNvPr>
          <p:cNvSpPr>
            <a:spLocks noGrp="1"/>
          </p:cNvSpPr>
          <p:nvPr>
            <p:ph type="title"/>
          </p:nvPr>
        </p:nvSpPr>
        <p:spPr/>
        <p:txBody>
          <a:bodyPr/>
          <a:lstStyle/>
          <a:p>
            <a:r>
              <a:rPr lang="tr-TR" dirty="0" err="1"/>
              <a:t>constraınts</a:t>
            </a:r>
            <a:endParaRPr lang="tr-TR" dirty="0"/>
          </a:p>
        </p:txBody>
      </p:sp>
      <p:sp>
        <p:nvSpPr>
          <p:cNvPr id="3" name="İçerik Yer Tutucusu 2">
            <a:extLst>
              <a:ext uri="{FF2B5EF4-FFF2-40B4-BE49-F238E27FC236}">
                <a16:creationId xmlns:a16="http://schemas.microsoft.com/office/drawing/2014/main" id="{CB3F9762-8127-426F-9F28-B71F2FB640DA}"/>
              </a:ext>
            </a:extLst>
          </p:cNvPr>
          <p:cNvSpPr>
            <a:spLocks noGrp="1"/>
          </p:cNvSpPr>
          <p:nvPr>
            <p:ph idx="1"/>
          </p:nvPr>
        </p:nvSpPr>
        <p:spPr/>
        <p:txBody>
          <a:bodyPr/>
          <a:lstStyle/>
          <a:p>
            <a:pPr marL="0" indent="0">
              <a:buNone/>
            </a:pPr>
            <a:r>
              <a:rPr lang="tr-TR" dirty="0"/>
              <a:t>• CHECK </a:t>
            </a:r>
            <a:r>
              <a:rPr lang="tr-TR" dirty="0" err="1"/>
              <a:t>Constraint</a:t>
            </a:r>
            <a:r>
              <a:rPr lang="tr-TR" dirty="0"/>
              <a:t> (Uygunluk kontrolü)</a:t>
            </a:r>
          </a:p>
          <a:p>
            <a:pPr marL="0" indent="0">
              <a:buNone/>
            </a:pPr>
            <a:r>
              <a:rPr lang="tr-TR" dirty="0"/>
              <a:t>• Not-Null </a:t>
            </a:r>
            <a:r>
              <a:rPr lang="tr-TR" dirty="0" err="1"/>
              <a:t>Constraint</a:t>
            </a:r>
            <a:r>
              <a:rPr lang="tr-TR" dirty="0"/>
              <a:t> (Boşluk kontrolü)</a:t>
            </a:r>
          </a:p>
          <a:p>
            <a:pPr marL="0" indent="0">
              <a:buNone/>
            </a:pPr>
            <a:r>
              <a:rPr lang="tr-TR" dirty="0"/>
              <a:t>• UNIQUE </a:t>
            </a:r>
            <a:r>
              <a:rPr lang="tr-TR" dirty="0" err="1"/>
              <a:t>Constraint</a:t>
            </a:r>
            <a:r>
              <a:rPr lang="tr-TR" dirty="0"/>
              <a:t> (Tekillik kontrolü)</a:t>
            </a:r>
          </a:p>
          <a:p>
            <a:pPr marL="0" indent="0">
              <a:buNone/>
            </a:pPr>
            <a:r>
              <a:rPr lang="en-US" dirty="0"/>
              <a:t>• Primary Key (</a:t>
            </a:r>
            <a:r>
              <a:rPr lang="en-US" dirty="0" err="1"/>
              <a:t>Birincil</a:t>
            </a:r>
            <a:r>
              <a:rPr lang="en-US" dirty="0"/>
              <a:t> </a:t>
            </a:r>
            <a:r>
              <a:rPr lang="en-US" dirty="0" err="1"/>
              <a:t>Anahtar</a:t>
            </a:r>
            <a:r>
              <a:rPr lang="en-US" dirty="0"/>
              <a:t> </a:t>
            </a:r>
            <a:r>
              <a:rPr lang="en-US" dirty="0" err="1"/>
              <a:t>kontrolü</a:t>
            </a:r>
            <a:r>
              <a:rPr lang="en-US" dirty="0"/>
              <a:t>)</a:t>
            </a:r>
          </a:p>
          <a:p>
            <a:pPr marL="0" indent="0">
              <a:buNone/>
            </a:pPr>
            <a:r>
              <a:rPr lang="en-US" dirty="0"/>
              <a:t>• Foreign Key (</a:t>
            </a:r>
            <a:r>
              <a:rPr lang="en-US" dirty="0" err="1"/>
              <a:t>Referans</a:t>
            </a:r>
            <a:r>
              <a:rPr lang="en-US" dirty="0"/>
              <a:t> </a:t>
            </a:r>
            <a:r>
              <a:rPr lang="en-US" dirty="0" err="1"/>
              <a:t>Anahtar</a:t>
            </a:r>
            <a:r>
              <a:rPr lang="en-US" dirty="0"/>
              <a:t> </a:t>
            </a:r>
            <a:r>
              <a:rPr lang="en-US" dirty="0" err="1"/>
              <a:t>kontrolü</a:t>
            </a:r>
            <a:r>
              <a:rPr lang="en-US" dirty="0"/>
              <a:t>)</a:t>
            </a:r>
            <a:endParaRPr lang="tr-TR" dirty="0"/>
          </a:p>
          <a:p>
            <a:endParaRPr lang="tr-TR" dirty="0"/>
          </a:p>
        </p:txBody>
      </p:sp>
    </p:spTree>
    <p:extLst>
      <p:ext uri="{BB962C8B-B14F-4D97-AF65-F5344CB8AC3E}">
        <p14:creationId xmlns:p14="http://schemas.microsoft.com/office/powerpoint/2010/main" val="387554329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BFFEF6A-EB8D-4297-BC9E-059CD8859F6C}"/>
              </a:ext>
            </a:extLst>
          </p:cNvPr>
          <p:cNvSpPr>
            <a:spLocks noGrp="1"/>
          </p:cNvSpPr>
          <p:nvPr>
            <p:ph type="title"/>
          </p:nvPr>
        </p:nvSpPr>
        <p:spPr/>
        <p:txBody>
          <a:bodyPr/>
          <a:lstStyle/>
          <a:p>
            <a:r>
              <a:rPr lang="tr-TR" dirty="0"/>
              <a:t>Check </a:t>
            </a:r>
            <a:r>
              <a:rPr lang="tr-TR" dirty="0" err="1"/>
              <a:t>constraınts</a:t>
            </a:r>
            <a:endParaRPr lang="tr-TR" dirty="0"/>
          </a:p>
        </p:txBody>
      </p:sp>
      <p:sp>
        <p:nvSpPr>
          <p:cNvPr id="3" name="İçerik Yer Tutucusu 2">
            <a:extLst>
              <a:ext uri="{FF2B5EF4-FFF2-40B4-BE49-F238E27FC236}">
                <a16:creationId xmlns:a16="http://schemas.microsoft.com/office/drawing/2014/main" id="{AA9914A6-B3C7-486F-B8F6-53D23C3DB9B1}"/>
              </a:ext>
            </a:extLst>
          </p:cNvPr>
          <p:cNvSpPr>
            <a:spLocks noGrp="1"/>
          </p:cNvSpPr>
          <p:nvPr>
            <p:ph idx="1"/>
          </p:nvPr>
        </p:nvSpPr>
        <p:spPr/>
        <p:txBody>
          <a:bodyPr/>
          <a:lstStyle/>
          <a:p>
            <a:r>
              <a:rPr lang="tr-TR" dirty="0"/>
              <a:t>En genel ve en çok kullanılan </a:t>
            </a:r>
            <a:r>
              <a:rPr lang="tr-TR" dirty="0" err="1"/>
              <a:t>Constraint</a:t>
            </a:r>
            <a:r>
              <a:rPr lang="tr-TR" dirty="0"/>
              <a:t> türüdür. </a:t>
            </a:r>
          </a:p>
          <a:p>
            <a:r>
              <a:rPr lang="tr-TR" dirty="0"/>
              <a:t>Belirli bir sütuna girilen değerin belirtilen şarta uygunluğunu kontrol eder. </a:t>
            </a:r>
          </a:p>
          <a:p>
            <a:pPr marL="0" indent="0">
              <a:buNone/>
            </a:pPr>
            <a:r>
              <a:rPr lang="en-US" dirty="0"/>
              <a:t>CREATE TABLE products (</a:t>
            </a:r>
          </a:p>
          <a:p>
            <a:pPr marL="0" indent="0">
              <a:buNone/>
            </a:pPr>
            <a:r>
              <a:rPr lang="en-US" dirty="0"/>
              <a:t>    </a:t>
            </a:r>
            <a:r>
              <a:rPr lang="en-US" dirty="0" err="1"/>
              <a:t>product_no</a:t>
            </a:r>
            <a:r>
              <a:rPr lang="en-US" dirty="0"/>
              <a:t> integer,</a:t>
            </a:r>
          </a:p>
          <a:p>
            <a:pPr marL="0" indent="0">
              <a:buNone/>
            </a:pPr>
            <a:r>
              <a:rPr lang="en-US" dirty="0"/>
              <a:t>    name text,</a:t>
            </a:r>
          </a:p>
          <a:p>
            <a:pPr marL="0" indent="0">
              <a:buNone/>
            </a:pPr>
            <a:r>
              <a:rPr lang="en-US" dirty="0"/>
              <a:t>    price numeric CONSTRAINT </a:t>
            </a:r>
            <a:r>
              <a:rPr lang="en-US" dirty="0" err="1"/>
              <a:t>positive_price</a:t>
            </a:r>
            <a:r>
              <a:rPr lang="en-US" dirty="0"/>
              <a:t> CHECK (price &gt; 0)</a:t>
            </a:r>
          </a:p>
          <a:p>
            <a:pPr marL="0" indent="0">
              <a:buNone/>
            </a:pPr>
            <a:r>
              <a:rPr lang="en-US" dirty="0"/>
              <a:t>);</a:t>
            </a:r>
          </a:p>
          <a:p>
            <a:endParaRPr lang="tr-TR" dirty="0"/>
          </a:p>
        </p:txBody>
      </p:sp>
    </p:spTree>
    <p:extLst>
      <p:ext uri="{BB962C8B-B14F-4D97-AF65-F5344CB8AC3E}">
        <p14:creationId xmlns:p14="http://schemas.microsoft.com/office/powerpoint/2010/main" val="314848958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8C7FB4E-2CF2-4856-B34A-CEA844E53FE5}"/>
              </a:ext>
            </a:extLst>
          </p:cNvPr>
          <p:cNvSpPr>
            <a:spLocks noGrp="1"/>
          </p:cNvSpPr>
          <p:nvPr>
            <p:ph type="title"/>
          </p:nvPr>
        </p:nvSpPr>
        <p:spPr/>
        <p:txBody>
          <a:bodyPr/>
          <a:lstStyle/>
          <a:p>
            <a:r>
              <a:rPr lang="tr-TR" dirty="0"/>
              <a:t>Not null </a:t>
            </a:r>
            <a:r>
              <a:rPr lang="tr-TR" dirty="0" err="1"/>
              <a:t>constraınts</a:t>
            </a:r>
            <a:endParaRPr lang="tr-TR" dirty="0"/>
          </a:p>
        </p:txBody>
      </p:sp>
      <p:sp>
        <p:nvSpPr>
          <p:cNvPr id="3" name="İçerik Yer Tutucusu 2">
            <a:extLst>
              <a:ext uri="{FF2B5EF4-FFF2-40B4-BE49-F238E27FC236}">
                <a16:creationId xmlns:a16="http://schemas.microsoft.com/office/drawing/2014/main" id="{671D9684-1A33-48AB-A40A-F5309A69D8B2}"/>
              </a:ext>
            </a:extLst>
          </p:cNvPr>
          <p:cNvSpPr>
            <a:spLocks noGrp="1"/>
          </p:cNvSpPr>
          <p:nvPr>
            <p:ph idx="1"/>
          </p:nvPr>
        </p:nvSpPr>
        <p:spPr>
          <a:xfrm>
            <a:off x="581192" y="2180496"/>
            <a:ext cx="11029615" cy="4677504"/>
          </a:xfrm>
        </p:spPr>
        <p:txBody>
          <a:bodyPr/>
          <a:lstStyle/>
          <a:p>
            <a:pPr algn="just"/>
            <a:r>
              <a:rPr lang="tr-TR" dirty="0"/>
              <a:t>Veritabanında NULL özel bir ifadedir. Hiç değer atanmamış olarak değerlendirilebilir. </a:t>
            </a:r>
          </a:p>
          <a:p>
            <a:pPr algn="just"/>
            <a:r>
              <a:rPr lang="tr-TR" dirty="0"/>
              <a:t>Boş ve sıfırdan farklıdır, yutan bir değerdir. </a:t>
            </a:r>
          </a:p>
          <a:p>
            <a:pPr algn="just"/>
            <a:r>
              <a:rPr lang="tr-TR" dirty="0"/>
              <a:t>Eşitlik kontrollerinde bir değer NULL ise sonuç NULL olur. </a:t>
            </a:r>
          </a:p>
          <a:p>
            <a:pPr marL="0" indent="0" algn="just">
              <a:buNone/>
            </a:pPr>
            <a:r>
              <a:rPr lang="tr-TR" dirty="0"/>
              <a:t>NULL değerlerin kontrolü için özel ifadeler kullanılmaktadır. </a:t>
            </a:r>
          </a:p>
          <a:p>
            <a:pPr algn="just"/>
            <a:r>
              <a:rPr lang="tr-TR" b="1" dirty="0"/>
              <a:t>IS NULL</a:t>
            </a:r>
            <a:r>
              <a:rPr lang="tr-TR" dirty="0"/>
              <a:t>: Bu ifade değerin NULL olduğunu kontrol eder. (vize1 is NULL) ifadesinde vize1 değeri NULL ise olumlu; değil ise olumsuz dönecektir. </a:t>
            </a:r>
          </a:p>
          <a:p>
            <a:pPr algn="just"/>
            <a:r>
              <a:rPr lang="tr-TR" b="1" dirty="0"/>
              <a:t>IS NOT NULL</a:t>
            </a:r>
            <a:r>
              <a:rPr lang="tr-TR" dirty="0"/>
              <a:t>: Değerin NULL olmadığını kontrol için kullanılır. Değer </a:t>
            </a:r>
            <a:r>
              <a:rPr lang="tr-TR" dirty="0" err="1"/>
              <a:t>NULL’dan</a:t>
            </a:r>
            <a:r>
              <a:rPr lang="tr-TR" dirty="0"/>
              <a:t> farklı ise sonuç olumlu döner. Örneğin, (vize1 IS NOT NULL) vize NULL değil ise olumlu dönecektir</a:t>
            </a:r>
          </a:p>
          <a:p>
            <a:endParaRPr lang="tr-TR" dirty="0"/>
          </a:p>
        </p:txBody>
      </p:sp>
    </p:spTree>
    <p:extLst>
      <p:ext uri="{BB962C8B-B14F-4D97-AF65-F5344CB8AC3E}">
        <p14:creationId xmlns:p14="http://schemas.microsoft.com/office/powerpoint/2010/main" val="342378487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A00BBCA3-B449-4955-9C25-3868F437A54B}"/>
              </a:ext>
            </a:extLst>
          </p:cNvPr>
          <p:cNvSpPr>
            <a:spLocks noGrp="1"/>
          </p:cNvSpPr>
          <p:nvPr>
            <p:ph type="title"/>
          </p:nvPr>
        </p:nvSpPr>
        <p:spPr/>
        <p:txBody>
          <a:bodyPr/>
          <a:lstStyle/>
          <a:p>
            <a:r>
              <a:rPr lang="tr-TR" dirty="0"/>
              <a:t>Not null </a:t>
            </a:r>
            <a:r>
              <a:rPr lang="tr-TR" dirty="0" err="1"/>
              <a:t>constraınts</a:t>
            </a:r>
            <a:endParaRPr lang="tr-TR" dirty="0"/>
          </a:p>
        </p:txBody>
      </p:sp>
      <p:sp>
        <p:nvSpPr>
          <p:cNvPr id="3" name="İçerik Yer Tutucusu 2">
            <a:extLst>
              <a:ext uri="{FF2B5EF4-FFF2-40B4-BE49-F238E27FC236}">
                <a16:creationId xmlns:a16="http://schemas.microsoft.com/office/drawing/2014/main" id="{2BA6DDD2-A30E-48D4-956D-C7CEDA74138D}"/>
              </a:ext>
            </a:extLst>
          </p:cNvPr>
          <p:cNvSpPr>
            <a:spLocks noGrp="1"/>
          </p:cNvSpPr>
          <p:nvPr>
            <p:ph idx="1"/>
          </p:nvPr>
        </p:nvSpPr>
        <p:spPr/>
        <p:txBody>
          <a:bodyPr/>
          <a:lstStyle/>
          <a:p>
            <a:pPr marL="0" indent="0" algn="just">
              <a:buNone/>
            </a:pPr>
            <a:r>
              <a:rPr lang="tr-TR" dirty="0" err="1"/>
              <a:t>PostgreSQL’den</a:t>
            </a:r>
            <a:r>
              <a:rPr lang="tr-TR" dirty="0"/>
              <a:t> bir kolonun </a:t>
            </a:r>
            <a:r>
              <a:rPr lang="tr-TR" dirty="0" err="1"/>
              <a:t>NULL’dan</a:t>
            </a:r>
            <a:r>
              <a:rPr lang="tr-TR" dirty="0"/>
              <a:t> farklı bir değer girilmesi gerektiğinde NOT NULL </a:t>
            </a:r>
            <a:r>
              <a:rPr lang="tr-TR" dirty="0" err="1"/>
              <a:t>Constraint’i</a:t>
            </a:r>
            <a:r>
              <a:rPr lang="tr-TR" dirty="0"/>
              <a:t> kullanılır.</a:t>
            </a:r>
          </a:p>
          <a:p>
            <a:pPr marL="0" indent="0" algn="just">
              <a:buNone/>
            </a:pPr>
            <a:endParaRPr lang="tr-TR" dirty="0"/>
          </a:p>
          <a:p>
            <a:pPr marL="0" indent="0">
              <a:buNone/>
            </a:pPr>
            <a:r>
              <a:rPr lang="en-US" dirty="0"/>
              <a:t>CREATE TABLE products (</a:t>
            </a:r>
          </a:p>
          <a:p>
            <a:pPr marL="0" indent="0">
              <a:buNone/>
            </a:pPr>
            <a:r>
              <a:rPr lang="en-US" dirty="0"/>
              <a:t>    </a:t>
            </a:r>
            <a:r>
              <a:rPr lang="en-US" dirty="0" err="1"/>
              <a:t>product_no</a:t>
            </a:r>
            <a:r>
              <a:rPr lang="en-US" dirty="0"/>
              <a:t> integer NOT NULL,</a:t>
            </a:r>
          </a:p>
          <a:p>
            <a:pPr marL="0" indent="0">
              <a:buNone/>
            </a:pPr>
            <a:r>
              <a:rPr lang="en-US" dirty="0"/>
              <a:t>    name text NOT NULL,</a:t>
            </a:r>
          </a:p>
          <a:p>
            <a:pPr marL="0" indent="0">
              <a:buNone/>
            </a:pPr>
            <a:r>
              <a:rPr lang="en-US" dirty="0"/>
              <a:t>    price numeric NOT NULL CHECK (price &gt; 0)</a:t>
            </a:r>
          </a:p>
          <a:p>
            <a:pPr marL="0" indent="0">
              <a:buNone/>
            </a:pPr>
            <a:r>
              <a:rPr lang="en-US" dirty="0"/>
              <a:t>);</a:t>
            </a:r>
          </a:p>
          <a:p>
            <a:endParaRPr lang="tr-TR" dirty="0"/>
          </a:p>
        </p:txBody>
      </p:sp>
    </p:spTree>
    <p:extLst>
      <p:ext uri="{BB962C8B-B14F-4D97-AF65-F5344CB8AC3E}">
        <p14:creationId xmlns:p14="http://schemas.microsoft.com/office/powerpoint/2010/main" val="337208282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3464AF2-A15C-4FCB-9909-42626946DFD3}"/>
              </a:ext>
            </a:extLst>
          </p:cNvPr>
          <p:cNvSpPr>
            <a:spLocks noGrp="1"/>
          </p:cNvSpPr>
          <p:nvPr>
            <p:ph type="title"/>
          </p:nvPr>
        </p:nvSpPr>
        <p:spPr/>
        <p:txBody>
          <a:bodyPr/>
          <a:lstStyle/>
          <a:p>
            <a:r>
              <a:rPr lang="tr-TR" dirty="0" err="1"/>
              <a:t>Unıque</a:t>
            </a:r>
            <a:r>
              <a:rPr lang="tr-TR" dirty="0"/>
              <a:t> </a:t>
            </a:r>
            <a:r>
              <a:rPr lang="tr-TR" dirty="0" err="1"/>
              <a:t>constraınts</a:t>
            </a:r>
            <a:endParaRPr lang="tr-TR" dirty="0"/>
          </a:p>
        </p:txBody>
      </p:sp>
      <p:sp>
        <p:nvSpPr>
          <p:cNvPr id="3" name="İçerik Yer Tutucusu 2">
            <a:extLst>
              <a:ext uri="{FF2B5EF4-FFF2-40B4-BE49-F238E27FC236}">
                <a16:creationId xmlns:a16="http://schemas.microsoft.com/office/drawing/2014/main" id="{7ECAD5FC-0149-4B51-9878-5C456C82D046}"/>
              </a:ext>
            </a:extLst>
          </p:cNvPr>
          <p:cNvSpPr>
            <a:spLocks noGrp="1"/>
          </p:cNvSpPr>
          <p:nvPr>
            <p:ph idx="1"/>
          </p:nvPr>
        </p:nvSpPr>
        <p:spPr/>
        <p:txBody>
          <a:bodyPr/>
          <a:lstStyle/>
          <a:p>
            <a:pPr marL="0" indent="0" algn="just">
              <a:buNone/>
            </a:pPr>
            <a:r>
              <a:rPr lang="tr-TR" dirty="0"/>
              <a:t>Benzersiz kısıtlaması, bir tabloda bir kolonun veya kolon grubunun tablodaki satırlar içinde tekrarını önleyen bir kontroldür.</a:t>
            </a:r>
          </a:p>
          <a:p>
            <a:pPr marL="0" indent="0" algn="just">
              <a:buNone/>
            </a:pPr>
            <a:endParaRPr lang="tr-TR" dirty="0"/>
          </a:p>
          <a:p>
            <a:pPr marL="0" indent="0">
              <a:buNone/>
            </a:pPr>
            <a:r>
              <a:rPr lang="en-US" sz="1400" dirty="0"/>
              <a:t>CREATE TABLE products (</a:t>
            </a:r>
          </a:p>
          <a:p>
            <a:pPr marL="0" indent="0">
              <a:buNone/>
            </a:pPr>
            <a:r>
              <a:rPr lang="en-US" sz="1400" dirty="0"/>
              <a:t>    </a:t>
            </a:r>
            <a:r>
              <a:rPr lang="en-US" sz="1400" dirty="0" err="1"/>
              <a:t>product_no</a:t>
            </a:r>
            <a:r>
              <a:rPr lang="en-US" sz="1400" dirty="0"/>
              <a:t> integer CONSTRAINT </a:t>
            </a:r>
            <a:r>
              <a:rPr lang="en-US" sz="1400" dirty="0" err="1"/>
              <a:t>must_be_different</a:t>
            </a:r>
            <a:r>
              <a:rPr lang="en-US" sz="1400" dirty="0"/>
              <a:t> UNIQUE,</a:t>
            </a:r>
          </a:p>
          <a:p>
            <a:pPr marL="0" indent="0">
              <a:buNone/>
            </a:pPr>
            <a:r>
              <a:rPr lang="en-US" sz="1400" dirty="0"/>
              <a:t>    name text,</a:t>
            </a:r>
          </a:p>
          <a:p>
            <a:pPr marL="0" indent="0">
              <a:buNone/>
            </a:pPr>
            <a:r>
              <a:rPr lang="en-US" sz="1400" dirty="0"/>
              <a:t>    price numeric);</a:t>
            </a:r>
          </a:p>
          <a:p>
            <a:endParaRPr lang="tr-TR" dirty="0"/>
          </a:p>
        </p:txBody>
      </p:sp>
    </p:spTree>
    <p:extLst>
      <p:ext uri="{BB962C8B-B14F-4D97-AF65-F5344CB8AC3E}">
        <p14:creationId xmlns:p14="http://schemas.microsoft.com/office/powerpoint/2010/main" val="371744931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BC8517A-C571-4BB3-86C4-727880B3E493}"/>
              </a:ext>
            </a:extLst>
          </p:cNvPr>
          <p:cNvSpPr>
            <a:spLocks noGrp="1"/>
          </p:cNvSpPr>
          <p:nvPr>
            <p:ph type="title"/>
          </p:nvPr>
        </p:nvSpPr>
        <p:spPr/>
        <p:txBody>
          <a:bodyPr/>
          <a:lstStyle/>
          <a:p>
            <a:r>
              <a:rPr lang="tr-TR" dirty="0" err="1"/>
              <a:t>Prımary</a:t>
            </a:r>
            <a:r>
              <a:rPr lang="tr-TR" dirty="0"/>
              <a:t> key </a:t>
            </a:r>
            <a:r>
              <a:rPr lang="tr-TR" dirty="0" err="1"/>
              <a:t>constraınts</a:t>
            </a:r>
            <a:endParaRPr lang="tr-TR" dirty="0"/>
          </a:p>
        </p:txBody>
      </p:sp>
      <p:sp>
        <p:nvSpPr>
          <p:cNvPr id="3" name="İçerik Yer Tutucusu 2">
            <a:extLst>
              <a:ext uri="{FF2B5EF4-FFF2-40B4-BE49-F238E27FC236}">
                <a16:creationId xmlns:a16="http://schemas.microsoft.com/office/drawing/2014/main" id="{D73E4CED-58CF-4AF7-9DC3-74BB2CF469BE}"/>
              </a:ext>
            </a:extLst>
          </p:cNvPr>
          <p:cNvSpPr>
            <a:spLocks noGrp="1"/>
          </p:cNvSpPr>
          <p:nvPr>
            <p:ph idx="1"/>
          </p:nvPr>
        </p:nvSpPr>
        <p:spPr>
          <a:xfrm>
            <a:off x="581192" y="2180496"/>
            <a:ext cx="11029615" cy="4677504"/>
          </a:xfrm>
        </p:spPr>
        <p:txBody>
          <a:bodyPr>
            <a:normAutofit/>
          </a:bodyPr>
          <a:lstStyle/>
          <a:p>
            <a:pPr algn="just"/>
            <a:r>
              <a:rPr lang="tr-TR" dirty="0"/>
              <a:t>Primary Key istenilen sütunun veya sütunların benzersiz ve boş olmamasını sağlayan bir İndeks oluşturur.</a:t>
            </a:r>
          </a:p>
          <a:p>
            <a:pPr algn="just"/>
            <a:r>
              <a:rPr lang="tr-TR" dirty="0"/>
              <a:t>Primary Key en basit anlatımla </a:t>
            </a:r>
            <a:r>
              <a:rPr lang="tr-TR" b="1" dirty="0"/>
              <a:t>Not Null </a:t>
            </a:r>
            <a:r>
              <a:rPr lang="tr-TR" dirty="0"/>
              <a:t>ve </a:t>
            </a:r>
            <a:r>
              <a:rPr lang="tr-TR" b="1" dirty="0"/>
              <a:t>UNIQUE </a:t>
            </a:r>
            <a:r>
              <a:rPr lang="tr-TR" dirty="0"/>
              <a:t>kısıtlamaların birleşmiş halidir. Primary key Türkçeye birincil anahtar olarak çevrilmiştir. </a:t>
            </a:r>
          </a:p>
          <a:p>
            <a:r>
              <a:rPr lang="tr-TR" dirty="0"/>
              <a:t>Veritabanında kullandığınız her tabloda olması gereken bir bileşendir. Herhangi bir sebeple çoklu girilmiş veriler bu sayede ayrılabilir. </a:t>
            </a:r>
          </a:p>
          <a:p>
            <a:pPr marL="0" indent="0">
              <a:buNone/>
            </a:pPr>
            <a:endParaRPr lang="tr-TR" dirty="0"/>
          </a:p>
          <a:p>
            <a:pPr marL="0" indent="0">
              <a:buNone/>
            </a:pPr>
            <a:r>
              <a:rPr lang="en-US" dirty="0"/>
              <a:t>CREATE TABLE products (</a:t>
            </a:r>
          </a:p>
          <a:p>
            <a:pPr marL="0" indent="0">
              <a:buNone/>
            </a:pPr>
            <a:r>
              <a:rPr lang="en-US" dirty="0"/>
              <a:t>    </a:t>
            </a:r>
            <a:r>
              <a:rPr lang="en-US" dirty="0" err="1"/>
              <a:t>product_no</a:t>
            </a:r>
            <a:r>
              <a:rPr lang="en-US" dirty="0"/>
              <a:t> integer PRIMARY KEY,</a:t>
            </a:r>
          </a:p>
          <a:p>
            <a:pPr marL="0" indent="0">
              <a:buNone/>
            </a:pPr>
            <a:r>
              <a:rPr lang="en-US" dirty="0"/>
              <a:t>    name text,</a:t>
            </a:r>
          </a:p>
          <a:p>
            <a:pPr marL="0" indent="0">
              <a:buNone/>
            </a:pPr>
            <a:r>
              <a:rPr lang="en-US" dirty="0"/>
              <a:t>    price numeric</a:t>
            </a:r>
          </a:p>
          <a:p>
            <a:pPr marL="0" indent="0">
              <a:buNone/>
            </a:pPr>
            <a:r>
              <a:rPr lang="en-US" dirty="0"/>
              <a:t>);</a:t>
            </a:r>
          </a:p>
          <a:p>
            <a:endParaRPr lang="tr-TR" dirty="0"/>
          </a:p>
        </p:txBody>
      </p:sp>
    </p:spTree>
    <p:extLst>
      <p:ext uri="{BB962C8B-B14F-4D97-AF65-F5344CB8AC3E}">
        <p14:creationId xmlns:p14="http://schemas.microsoft.com/office/powerpoint/2010/main" val="179362254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CA1BD941-3A71-435E-902F-7261D35122F7}"/>
              </a:ext>
            </a:extLst>
          </p:cNvPr>
          <p:cNvSpPr>
            <a:spLocks noGrp="1"/>
          </p:cNvSpPr>
          <p:nvPr>
            <p:ph type="title"/>
          </p:nvPr>
        </p:nvSpPr>
        <p:spPr/>
        <p:txBody>
          <a:bodyPr/>
          <a:lstStyle/>
          <a:p>
            <a:r>
              <a:rPr lang="tr-TR" dirty="0" err="1"/>
              <a:t>Foreıgn</a:t>
            </a:r>
            <a:r>
              <a:rPr lang="tr-TR" dirty="0"/>
              <a:t> key </a:t>
            </a:r>
            <a:r>
              <a:rPr lang="tr-TR" dirty="0" err="1"/>
              <a:t>constraınts</a:t>
            </a:r>
            <a:endParaRPr lang="tr-TR" dirty="0"/>
          </a:p>
        </p:txBody>
      </p:sp>
      <p:sp>
        <p:nvSpPr>
          <p:cNvPr id="3" name="İçerik Yer Tutucusu 2">
            <a:extLst>
              <a:ext uri="{FF2B5EF4-FFF2-40B4-BE49-F238E27FC236}">
                <a16:creationId xmlns:a16="http://schemas.microsoft.com/office/drawing/2014/main" id="{11C55F2B-B1E9-477D-A059-A0669AE77985}"/>
              </a:ext>
            </a:extLst>
          </p:cNvPr>
          <p:cNvSpPr>
            <a:spLocks noGrp="1"/>
          </p:cNvSpPr>
          <p:nvPr>
            <p:ph idx="1"/>
          </p:nvPr>
        </p:nvSpPr>
        <p:spPr>
          <a:xfrm>
            <a:off x="581192" y="2180496"/>
            <a:ext cx="11029615" cy="4421640"/>
          </a:xfrm>
        </p:spPr>
        <p:txBody>
          <a:bodyPr/>
          <a:lstStyle/>
          <a:p>
            <a:pPr algn="just"/>
            <a:r>
              <a:rPr lang="tr-TR" dirty="0"/>
              <a:t>Yabancı anahtar veya ikincil anahtar olarak da isimlendirilir. </a:t>
            </a:r>
          </a:p>
          <a:p>
            <a:pPr algn="just"/>
            <a:r>
              <a:rPr lang="tr-TR" dirty="0"/>
              <a:t>Bir sütundaki (veya bir sütun grubundaki) değerlerin başka bir tablonun bazı satırlarında görünen değerlerle eşleşmesi gerektiğini belirtir.</a:t>
            </a:r>
          </a:p>
          <a:p>
            <a:pPr algn="just"/>
            <a:r>
              <a:rPr lang="tr-TR" dirty="0"/>
              <a:t>İlgili iki tablo arasındaki referans bütünlüğünün korunmasını sağlar.</a:t>
            </a:r>
          </a:p>
          <a:p>
            <a:pPr marL="0" indent="0">
              <a:buNone/>
            </a:pPr>
            <a:r>
              <a:rPr lang="en-US" sz="1800" dirty="0"/>
              <a:t>CREATE TABLE orders (</a:t>
            </a:r>
          </a:p>
          <a:p>
            <a:pPr marL="0" indent="0">
              <a:buNone/>
            </a:pPr>
            <a:r>
              <a:rPr lang="en-US" sz="1800" dirty="0"/>
              <a:t>    </a:t>
            </a:r>
            <a:r>
              <a:rPr lang="en-US" sz="1800" dirty="0" err="1"/>
              <a:t>order_id</a:t>
            </a:r>
            <a:r>
              <a:rPr lang="en-US" sz="1800" dirty="0"/>
              <a:t> integer PRIMARY KEY,</a:t>
            </a:r>
          </a:p>
          <a:p>
            <a:pPr marL="0" indent="0">
              <a:buNone/>
            </a:pPr>
            <a:r>
              <a:rPr lang="en-US" sz="1800" dirty="0"/>
              <a:t>    </a:t>
            </a:r>
            <a:r>
              <a:rPr lang="en-US" sz="1800" dirty="0" err="1"/>
              <a:t>product_no</a:t>
            </a:r>
            <a:r>
              <a:rPr lang="en-US" sz="1800" dirty="0"/>
              <a:t> integer REFERENCES products (</a:t>
            </a:r>
            <a:r>
              <a:rPr lang="en-US" sz="1800" dirty="0" err="1"/>
              <a:t>product_no</a:t>
            </a:r>
            <a:r>
              <a:rPr lang="en-US" sz="1800" dirty="0"/>
              <a:t>),</a:t>
            </a:r>
          </a:p>
          <a:p>
            <a:pPr marL="0" indent="0">
              <a:buNone/>
            </a:pPr>
            <a:r>
              <a:rPr lang="en-US" sz="1800" dirty="0"/>
              <a:t>    quantity integer</a:t>
            </a:r>
          </a:p>
          <a:p>
            <a:pPr marL="0" indent="0">
              <a:buNone/>
            </a:pPr>
            <a:r>
              <a:rPr lang="en-US" sz="1800" dirty="0"/>
              <a:t>);</a:t>
            </a:r>
          </a:p>
          <a:p>
            <a:endParaRPr lang="tr-TR" dirty="0"/>
          </a:p>
        </p:txBody>
      </p:sp>
    </p:spTree>
    <p:extLst>
      <p:ext uri="{BB962C8B-B14F-4D97-AF65-F5344CB8AC3E}">
        <p14:creationId xmlns:p14="http://schemas.microsoft.com/office/powerpoint/2010/main" val="23939008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27696635-8CEA-4053-85B3-E82777FB9D07}"/>
              </a:ext>
            </a:extLst>
          </p:cNvPr>
          <p:cNvSpPr>
            <a:spLocks noGrp="1"/>
          </p:cNvSpPr>
          <p:nvPr>
            <p:ph type="title"/>
          </p:nvPr>
        </p:nvSpPr>
        <p:spPr/>
        <p:txBody>
          <a:bodyPr/>
          <a:lstStyle/>
          <a:p>
            <a:r>
              <a:rPr lang="tr-TR" dirty="0"/>
              <a:t>İlişkisel veritabanı nedir?</a:t>
            </a:r>
          </a:p>
        </p:txBody>
      </p:sp>
      <p:pic>
        <p:nvPicPr>
          <p:cNvPr id="4" name="Picture 2">
            <a:extLst>
              <a:ext uri="{FF2B5EF4-FFF2-40B4-BE49-F238E27FC236}">
                <a16:creationId xmlns:a16="http://schemas.microsoft.com/office/drawing/2014/main" id="{973DBE36-9751-4E54-8A61-2BEF65CE92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4305" y="2030381"/>
            <a:ext cx="8045806" cy="44190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3395573"/>
      </p:ext>
    </p:extLst>
  </p:cSld>
  <p:clrMapOvr>
    <a:masterClrMapping/>
  </p:clrMapOvr>
</p:sld>
</file>

<file path=ppt/theme/theme1.xml><?xml version="1.0" encoding="utf-8"?>
<a:theme xmlns:a="http://schemas.openxmlformats.org/drawingml/2006/main" name="Kar Payı">
  <a:themeElements>
    <a:clrScheme name="Dividend">
      <a:dk1>
        <a:sysClr val="windowText" lastClr="000000"/>
      </a:dk1>
      <a:lt1>
        <a:sysClr val="window" lastClr="FFFFFF"/>
      </a:lt1>
      <a:dk2>
        <a:srgbClr val="3D3D3D"/>
      </a:dk2>
      <a:lt2>
        <a:srgbClr val="EBEBEB"/>
      </a:lt2>
      <a:accent1>
        <a:srgbClr val="4D1434"/>
      </a:accent1>
      <a:accent2>
        <a:srgbClr val="903163"/>
      </a:accent2>
      <a:accent3>
        <a:srgbClr val="B2324B"/>
      </a:accent3>
      <a:accent4>
        <a:srgbClr val="969FA7"/>
      </a:accent4>
      <a:accent5>
        <a:srgbClr val="66B1CE"/>
      </a:accent5>
      <a:accent6>
        <a:srgbClr val="40619D"/>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Office_36807359_TF45205285.potx" id="{79756D7F-7283-4BEB-A367-816253EED070}" vid="{85163E61-479C-417F-A28F-7F25EBA82887}"/>
    </a:ext>
  </a:extLst>
</a:theme>
</file>

<file path=ppt/theme/theme2.xml><?xml version="1.0" encoding="utf-8"?>
<a:theme xmlns:a="http://schemas.openxmlformats.org/drawingml/2006/main" name="Ofis Teması">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is Teması">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D1CAB62D-49E5-4271-85C6-1466970BAB69}">
  <ds:schemaRefs>
    <ds:schemaRef ds:uri="http://schemas.microsoft.com/sharepoint/v3/contenttype/forms"/>
  </ds:schemaRefs>
</ds:datastoreItem>
</file>

<file path=customXml/itemProps2.xml><?xml version="1.0" encoding="utf-8"?>
<ds:datastoreItem xmlns:ds="http://schemas.openxmlformats.org/officeDocument/2006/customXml" ds:itemID="{D5A32ED2-6DBA-4E14-851E-DE5772C902F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AA7F0652-397B-4F71-B75E-207A80EB2786}">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Kar Payı tasarımı</Template>
  <TotalTime>1259</TotalTime>
  <Words>4607</Words>
  <Application>Microsoft Office PowerPoint</Application>
  <PresentationFormat>Geniş ekran</PresentationFormat>
  <Paragraphs>553</Paragraphs>
  <Slides>89</Slides>
  <Notes>6</Notes>
  <HiddenSlides>0</HiddenSlides>
  <MMClips>0</MMClips>
  <ScaleCrop>false</ScaleCrop>
  <HeadingPairs>
    <vt:vector size="6" baseType="variant">
      <vt:variant>
        <vt:lpstr>Kullanılan Yazı Tipleri</vt:lpstr>
      </vt:variant>
      <vt:variant>
        <vt:i4>4</vt:i4>
      </vt:variant>
      <vt:variant>
        <vt:lpstr>Tema</vt:lpstr>
      </vt:variant>
      <vt:variant>
        <vt:i4>1</vt:i4>
      </vt:variant>
      <vt:variant>
        <vt:lpstr>Slayt Başlıkları</vt:lpstr>
      </vt:variant>
      <vt:variant>
        <vt:i4>89</vt:i4>
      </vt:variant>
    </vt:vector>
  </HeadingPairs>
  <TitlesOfParts>
    <vt:vector size="94" baseType="lpstr">
      <vt:lpstr>Calibri</vt:lpstr>
      <vt:lpstr>Gill Sans MT</vt:lpstr>
      <vt:lpstr>Helvetica Neue</vt:lpstr>
      <vt:lpstr>Wingdings 2</vt:lpstr>
      <vt:lpstr>Kar Payı</vt:lpstr>
      <vt:lpstr>Veri bilimi için TEMEL SQL</vt:lpstr>
      <vt:lpstr>          Kurs planı</vt:lpstr>
      <vt:lpstr>          Kurs planı</vt:lpstr>
      <vt:lpstr>          Kurs planı</vt:lpstr>
      <vt:lpstr>          Kurs planı</vt:lpstr>
      <vt:lpstr>          Kurs planı</vt:lpstr>
      <vt:lpstr>Veritabanı nedir? Ne işe yarar?</vt:lpstr>
      <vt:lpstr>İlişkisel veritabanı nedir?</vt:lpstr>
      <vt:lpstr>İlişkisel veritabanı nedir?</vt:lpstr>
      <vt:lpstr>Postgresql nedir?</vt:lpstr>
      <vt:lpstr>Postgresql’in tarihçesi </vt:lpstr>
      <vt:lpstr>Postgresql güçlüdür, avantajlıdır, güzeldir</vt:lpstr>
      <vt:lpstr>Temel tablo işlemleri</vt:lpstr>
      <vt:lpstr>Normalizasyon</vt:lpstr>
      <vt:lpstr>Normalizasyon</vt:lpstr>
      <vt:lpstr>Normalizasyon</vt:lpstr>
      <vt:lpstr>1nf (1. normal form)</vt:lpstr>
      <vt:lpstr>1nf (1. normal form)</vt:lpstr>
      <vt:lpstr>1Nf (1. normal form)</vt:lpstr>
      <vt:lpstr>1Nf (1. normal form)</vt:lpstr>
      <vt:lpstr>1Nf (1. normal form)</vt:lpstr>
      <vt:lpstr>2Nf (2. normal form)</vt:lpstr>
      <vt:lpstr>2NF (2. Normal Form)</vt:lpstr>
      <vt:lpstr>2NF (2. Normal form)</vt:lpstr>
      <vt:lpstr>2nf (2. normal form)</vt:lpstr>
      <vt:lpstr>3NF (3. Normal form)</vt:lpstr>
      <vt:lpstr>3nf (3. normal form)</vt:lpstr>
      <vt:lpstr>3NF (3. Normal form)</vt:lpstr>
      <vt:lpstr>3NF (3. Normal form)</vt:lpstr>
      <vt:lpstr>3NF (3. Normal form)</vt:lpstr>
      <vt:lpstr>PowerPoint Sunusu</vt:lpstr>
      <vt:lpstr>BCNF / 3.5NF (Boyce-codd normal form)</vt:lpstr>
      <vt:lpstr>BCNF / 3.5NF (Boyce-codd normal form)</vt:lpstr>
      <vt:lpstr>BCNF / 3.5NF (Boyce-codd normal form)</vt:lpstr>
      <vt:lpstr>BCNF / 3.5NF (Boyce-codd normal form)</vt:lpstr>
      <vt:lpstr>BCNF / 3.5NF (Boyce-codd normal form)</vt:lpstr>
      <vt:lpstr>PowerPoint Sunusu</vt:lpstr>
      <vt:lpstr>Schema</vt:lpstr>
      <vt:lpstr>schema</vt:lpstr>
      <vt:lpstr>tablolar</vt:lpstr>
      <vt:lpstr>Tablolar </vt:lpstr>
      <vt:lpstr>Tablespaces</vt:lpstr>
      <vt:lpstr>Tablespaces </vt:lpstr>
      <vt:lpstr>sequences</vt:lpstr>
      <vt:lpstr>sequences</vt:lpstr>
      <vt:lpstr>SQL dili ifadeleri</vt:lpstr>
      <vt:lpstr>DDL (DATA defınıtıon languege)</vt:lpstr>
      <vt:lpstr>ALTER table</vt:lpstr>
      <vt:lpstr>DROP TABLE</vt:lpstr>
      <vt:lpstr>TrUNCATE TABLE</vt:lpstr>
      <vt:lpstr>DCL (Data control language)</vt:lpstr>
      <vt:lpstr>TCL (Transactıon control)</vt:lpstr>
      <vt:lpstr>DML (Data manıpulatıon language)</vt:lpstr>
      <vt:lpstr>Insert </vt:lpstr>
      <vt:lpstr>Insert örnek</vt:lpstr>
      <vt:lpstr>Insert returnıng</vt:lpstr>
      <vt:lpstr>update</vt:lpstr>
      <vt:lpstr>Update örnek</vt:lpstr>
      <vt:lpstr>delete</vt:lpstr>
      <vt:lpstr>Delete örnek</vt:lpstr>
      <vt:lpstr>delete</vt:lpstr>
      <vt:lpstr>delete</vt:lpstr>
      <vt:lpstr>Delete örnek</vt:lpstr>
      <vt:lpstr>Delete </vt:lpstr>
      <vt:lpstr>SELECT KOMUTLARI</vt:lpstr>
      <vt:lpstr>SELECT KOMUTLARI</vt:lpstr>
      <vt:lpstr>SELECT KOMUTLARI</vt:lpstr>
      <vt:lpstr>SELECT KOMUTLARI</vt:lpstr>
      <vt:lpstr>Select komutları</vt:lpstr>
      <vt:lpstr>SELECT KOMUTLARI</vt:lpstr>
      <vt:lpstr>Where komutları</vt:lpstr>
      <vt:lpstr>Where komutları </vt:lpstr>
      <vt:lpstr>WHERE KOMUTLARI</vt:lpstr>
      <vt:lpstr>Order by</vt:lpstr>
      <vt:lpstr>Order by</vt:lpstr>
      <vt:lpstr>GROUP BY</vt:lpstr>
      <vt:lpstr>GROUP BY</vt:lpstr>
      <vt:lpstr>HAVING</vt:lpstr>
      <vt:lpstr>Proje örnekleri</vt:lpstr>
      <vt:lpstr>Proje örnekleri</vt:lpstr>
      <vt:lpstr>Proje örnekleri</vt:lpstr>
      <vt:lpstr>Veri bütünlüğü</vt:lpstr>
      <vt:lpstr>constraınts</vt:lpstr>
      <vt:lpstr>Check constraınts</vt:lpstr>
      <vt:lpstr>Not null constraınts</vt:lpstr>
      <vt:lpstr>Not null constraınts</vt:lpstr>
      <vt:lpstr>Unıque constraınts</vt:lpstr>
      <vt:lpstr>Prımary key constraınts</vt:lpstr>
      <vt:lpstr>Foreıgn key constraınts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Veri bilimi için TEMEL SQL</dc:title>
  <dc:creator>Alperen KEZAY</dc:creator>
  <cp:lastModifiedBy>Alperen KEZAY</cp:lastModifiedBy>
  <cp:revision>53</cp:revision>
  <dcterms:created xsi:type="dcterms:W3CDTF">2020-12-08T11:27:47Z</dcterms:created>
  <dcterms:modified xsi:type="dcterms:W3CDTF">2021-01-27T11:44:32Z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